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5.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42" r:id="rId6"/>
    <p:sldMasterId id="2147484381" r:id="rId7"/>
    <p:sldMasterId id="2147484420" r:id="rId8"/>
    <p:sldMasterId id="2147484459" r:id="rId9"/>
    <p:sldMasterId id="2147484498" r:id="rId10"/>
  </p:sldMasterIdLst>
  <p:notesMasterIdLst>
    <p:notesMasterId r:id="rId100"/>
  </p:notesMasterIdLst>
  <p:handoutMasterIdLst>
    <p:handoutMasterId r:id="rId101"/>
  </p:handoutMasterIdLst>
  <p:sldIdLst>
    <p:sldId id="1805" r:id="rId11"/>
    <p:sldId id="1680" r:id="rId12"/>
    <p:sldId id="1804" r:id="rId13"/>
    <p:sldId id="1816" r:id="rId14"/>
    <p:sldId id="1828" r:id="rId15"/>
    <p:sldId id="1818" r:id="rId16"/>
    <p:sldId id="1819" r:id="rId17"/>
    <p:sldId id="1842" r:id="rId18"/>
    <p:sldId id="1843" r:id="rId19"/>
    <p:sldId id="1844" r:id="rId20"/>
    <p:sldId id="1845" r:id="rId21"/>
    <p:sldId id="1846" r:id="rId22"/>
    <p:sldId id="1847" r:id="rId23"/>
    <p:sldId id="1848" r:id="rId24"/>
    <p:sldId id="1817" r:id="rId25"/>
    <p:sldId id="1829" r:id="rId26"/>
    <p:sldId id="1832" r:id="rId27"/>
    <p:sldId id="1831" r:id="rId28"/>
    <p:sldId id="1849" r:id="rId29"/>
    <p:sldId id="1850" r:id="rId30"/>
    <p:sldId id="1903" r:id="rId31"/>
    <p:sldId id="1904" r:id="rId32"/>
    <p:sldId id="1851" r:id="rId33"/>
    <p:sldId id="1852" r:id="rId34"/>
    <p:sldId id="1902" r:id="rId35"/>
    <p:sldId id="1834" r:id="rId36"/>
    <p:sldId id="1809" r:id="rId37"/>
    <p:sldId id="1875" r:id="rId38"/>
    <p:sldId id="1841" r:id="rId39"/>
    <p:sldId id="1898" r:id="rId40"/>
    <p:sldId id="1905" r:id="rId41"/>
    <p:sldId id="1907" r:id="rId42"/>
    <p:sldId id="1900" r:id="rId43"/>
    <p:sldId id="1906" r:id="rId44"/>
    <p:sldId id="1901" r:id="rId45"/>
    <p:sldId id="1908" r:id="rId46"/>
    <p:sldId id="1910" r:id="rId47"/>
    <p:sldId id="1899" r:id="rId48"/>
    <p:sldId id="1885" r:id="rId49"/>
    <p:sldId id="1810" r:id="rId50"/>
    <p:sldId id="1862" r:id="rId51"/>
    <p:sldId id="1886" r:id="rId52"/>
    <p:sldId id="1855" r:id="rId53"/>
    <p:sldId id="1856" r:id="rId54"/>
    <p:sldId id="1857" r:id="rId55"/>
    <p:sldId id="1858" r:id="rId56"/>
    <p:sldId id="1860" r:id="rId57"/>
    <p:sldId id="1859" r:id="rId58"/>
    <p:sldId id="1865" r:id="rId59"/>
    <p:sldId id="1866" r:id="rId60"/>
    <p:sldId id="1867" r:id="rId61"/>
    <p:sldId id="1861" r:id="rId62"/>
    <p:sldId id="1876" r:id="rId63"/>
    <p:sldId id="1868" r:id="rId64"/>
    <p:sldId id="1869" r:id="rId65"/>
    <p:sldId id="1870" r:id="rId66"/>
    <p:sldId id="1871" r:id="rId67"/>
    <p:sldId id="1873" r:id="rId68"/>
    <p:sldId id="1872" r:id="rId69"/>
    <p:sldId id="1879" r:id="rId70"/>
    <p:sldId id="1880" r:id="rId71"/>
    <p:sldId id="1883" r:id="rId72"/>
    <p:sldId id="1881" r:id="rId73"/>
    <p:sldId id="1882" r:id="rId74"/>
    <p:sldId id="1884" r:id="rId75"/>
    <p:sldId id="1874" r:id="rId76"/>
    <p:sldId id="1913" r:id="rId77"/>
    <p:sldId id="1811" r:id="rId78"/>
    <p:sldId id="1703" r:id="rId79"/>
    <p:sldId id="1877" r:id="rId80"/>
    <p:sldId id="1812" r:id="rId81"/>
    <p:sldId id="1887" r:id="rId82"/>
    <p:sldId id="1888" r:id="rId83"/>
    <p:sldId id="1889" r:id="rId84"/>
    <p:sldId id="1890" r:id="rId85"/>
    <p:sldId id="1891" r:id="rId86"/>
    <p:sldId id="1892" r:id="rId87"/>
    <p:sldId id="1893" r:id="rId88"/>
    <p:sldId id="1894" r:id="rId89"/>
    <p:sldId id="1895" r:id="rId90"/>
    <p:sldId id="1896" r:id="rId91"/>
    <p:sldId id="1897" r:id="rId92"/>
    <p:sldId id="1911" r:id="rId93"/>
    <p:sldId id="1912" r:id="rId94"/>
    <p:sldId id="1813" r:id="rId95"/>
    <p:sldId id="1807" r:id="rId96"/>
    <p:sldId id="1814" r:id="rId97"/>
    <p:sldId id="1806" r:id="rId98"/>
    <p:sldId id="1551" r:id="rId99"/>
  </p:sldIdLst>
  <p:sldSz cx="14630400" cy="8229600"/>
  <p:notesSz cx="7010400" cy="92964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1F4"/>
    <a:srgbClr val="13849A"/>
    <a:srgbClr val="144D63"/>
    <a:srgbClr val="BBDDF1"/>
    <a:srgbClr val="000000"/>
    <a:srgbClr val="101010"/>
    <a:srgbClr val="161616"/>
    <a:srgbClr val="664523"/>
    <a:srgbClr val="FFFFFF"/>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4" autoAdjust="0"/>
    <p:restoredTop sz="71634" autoAdjust="0"/>
  </p:normalViewPr>
  <p:slideViewPr>
    <p:cSldViewPr snapToGrid="0">
      <p:cViewPr varScale="1">
        <p:scale>
          <a:sx n="44" d="100"/>
          <a:sy n="44" d="100"/>
        </p:scale>
        <p:origin x="1494" y="66"/>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20" d="100"/>
        <a:sy n="20" d="100"/>
      </p:scale>
      <p:origin x="0" y="-1392"/>
    </p:cViewPr>
  </p:sorterViewPr>
  <p:notesViewPr>
    <p:cSldViewPr snapToGrid="0" showGuides="1">
      <p:cViewPr>
        <p:scale>
          <a:sx n="150" d="100"/>
          <a:sy n="150" d="100"/>
        </p:scale>
        <p:origin x="1140"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7" Type="http://schemas.openxmlformats.org/officeDocument/2006/relationships/slideMaster" Target="slideMasters/slideMaster3.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tableStyles" Target="tableStyles.xml"/><Relationship Id="rId10" Type="http://schemas.openxmlformats.org/officeDocument/2006/relationships/slideMaster" Target="slideMasters/slideMaster6.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smtClean="0"/>
              <a:t>Tableau Conference 2015</a:t>
            </a:r>
            <a:endParaRPr lang="en-US" dirty="0"/>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C8D045D-9A66-44E7-900A-FC6D0BD4E54A}" type="datetime8">
              <a:rPr lang="en-US" smtClean="0"/>
              <a:t>4/9/2016 1:42 PM</a:t>
            </a:fld>
            <a:endParaRPr lang="en-US" dirty="0"/>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ea typeface="Segoe UI" pitchFamily="34" charset="0"/>
                <a:cs typeface="Arial" panose="020B0604020202020204" pitchFamily="34" charset="0"/>
              </a:rPr>
              <a:t>© 2015 Tableau Software. All rights reserved. </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mn-lt"/>
              </a:defRPr>
            </a:lvl1pPr>
          </a:lstStyle>
          <a:p>
            <a:r>
              <a:rPr lang="en-US" dirty="0" smtClean="0"/>
              <a:t>Tableau Conference 2015</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atin typeface="+mn-lt"/>
                <a:cs typeface="Arial" panose="020B0604020202020204" pitchFamily="34" charset="0"/>
              </a:defRPr>
            </a:lvl1p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mn-lt"/>
              </a:defRPr>
            </a:lvl1pPr>
          </a:lstStyle>
          <a:p>
            <a:fld id="{38EEC551-8CDA-4EB6-89BB-2A86C9F091C8}" type="datetime8">
              <a:rPr lang="en-US" smtClean="0"/>
              <a:pPr/>
              <a:t>4/9/2016 1:42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odtmaps.com/pdf/SeeingThroughMaps_Chapter1.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drones.pitchinteractive.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mturk.com/mturk/welcom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gallup.com/poll/1576/abortion.aspx"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liveaction.org/blog/polling-data-americas-youth-becoming-pro-lif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guttmacher.org/pubs/journals/2411798.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nytimes.com/2009/05/21/opinion/21kristof.html"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www.womenundersiegeproject.org/blog/entry/the-devils-in-the-data-how-rape-culture-shapes-rape-stats" TargetMode="External"/><Relationship Id="rId4" Type="http://schemas.openxmlformats.org/officeDocument/2006/relationships/hyperlink" Target="http://ameliahoovergreen.com/Cohen-HooverGreen-2012.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journals.uic.edu/ojs/index.php/fm/article/view/4868/3749"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www.womenundersiegeproject.org/blog/entry/the-devils-in-the-data-how-rape-culture-shapes-rape-stats"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hrdag.org/publications/2011/SV-report_2011-04-26.pdf"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www.fbi.gov/about-us/cjis/ucr/crime-in-the-u.s/2010/crime-in-the-u.s.-2010/tables/10tbl09.xls/view" TargetMode="External"/><Relationship Id="rId4" Type="http://schemas.openxmlformats.org/officeDocument/2006/relationships/hyperlink" Target="http://vaw.sagepub.com/content/15/2/133.short"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theatlantic.com/international/archive/2013/02/counting-the-dead-in-syria/273199/"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hrdag.org/wp-content/uploads/2013/02/SV-report_2011-04-26.pdf" TargetMode="External"/><Relationship Id="rId4" Type="http://schemas.openxmlformats.org/officeDocument/2006/relationships/hyperlink" Target="http://www.ohchr.org/Documents/Countries/SY/PreliminaryStatAnalysisKillingsInSyria.pdf"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creaworld.org/what_we_do/Initiatives/expanding-discourse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ameliahoovergreen.com/?cohen-and-hoover-green"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fellinlovewithdata.com/"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idl.cs.washington.edu/" TargetMode="External"/><Relationship Id="rId5" Type="http://schemas.openxmlformats.org/officeDocument/2006/relationships/hyperlink" Target="http://homes.cs.washington.edu/~jheer/" TargetMode="External"/><Relationship Id="rId4" Type="http://schemas.openxmlformats.org/officeDocument/2006/relationships/hyperlink" Target="http://vis.pnnl.gov/pdf/RD_Agenda_VisualAnalytics.pdf"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fellinlovewithdata.com/"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idl.cs.washington.edu/" TargetMode="External"/><Relationship Id="rId5" Type="http://schemas.openxmlformats.org/officeDocument/2006/relationships/hyperlink" Target="http://homes.cs.washington.edu/~jheer/" TargetMode="External"/><Relationship Id="rId4" Type="http://schemas.openxmlformats.org/officeDocument/2006/relationships/hyperlink" Target="http://vis.pnnl.gov/pdf/RD_Agenda_VisualAnalytics.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homes.cs.washington.edu/~jheer/"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idl.cs.washington.edu/"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en.wikipedia.org/wiki/Douglas_Engelbar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dougengelbart.org/pubs/augment-3906.html"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amazon.com/Readings-Information-Visualization-Interactive-Technologies/dp/1558605339"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www.informatik.uni-konstanz.de/arbeitsgruppen/infovis/mitglieder/dr-florian-mansman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de.wikipedia.org/wiki/High-Throughput-Screening"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www.jeromecukier.net/"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amzn.to/k4oH7A"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4/9/2016 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720750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answers lead to more good questions.  A good visualization</a:t>
            </a:r>
            <a:r>
              <a:rPr lang="en-US" baseline="0" dirty="0" smtClean="0"/>
              <a:t> can really help ignite that process.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4/11/2016 10:50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92635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is what happens when you make the jump</a:t>
            </a:r>
            <a:r>
              <a:rPr lang="en-US" baseline="0" dirty="0" smtClean="0"/>
              <a:t> from raw data to bar graphs, line charts, and dot plots.  It is the process that takes you from…  to a bar graph over time.</a:t>
            </a:r>
          </a:p>
          <a:p>
            <a:endParaRPr lang="en-US" dirty="0" smtClean="0"/>
          </a:p>
          <a:p>
            <a:r>
              <a:rPr lang="en-US" dirty="0" smtClean="0"/>
              <a:t>It’s easy to think that this process is instant</a:t>
            </a:r>
            <a:r>
              <a:rPr lang="en-US" baseline="0" dirty="0" smtClean="0"/>
              <a:t> because software enables you to plug data in and you get something back instantly.  But there are many steps and choices that happen in between.  What shapes should you choose to encode your data?  What color is most appropriate for the purpose and message?  You can let the computer choose everything for you (Tableau’s R&amp;D team has helped to enable good default choices). </a:t>
            </a:r>
          </a:p>
          <a:p>
            <a:endParaRPr lang="en-US" baseline="0" dirty="0" smtClean="0"/>
          </a:p>
          <a:p>
            <a:r>
              <a:rPr lang="en-US" baseline="0" dirty="0" smtClean="0"/>
              <a:t>In many ways, visualization is like cooking.  You are the chef and the datasets, geometry, and color are your ingredients.  A skilled chef, who knows the process of how to prepare and combine ingredients and plat the cooked food, is likely to prepare a delicious meal.  A less skilled cook, who heads to the local freezer section to see what microwave dinners look good, might nuke a less savory meal.  Of course, some microwave dinners taste good, but there are a lot that taste bad.</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4/11/2016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60924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to each question depends on the answers that</a:t>
            </a:r>
            <a:r>
              <a:rPr lang="en-US" baseline="0" dirty="0" smtClean="0"/>
              <a:t> come before it and its common to jump back and forth between questions.  Its an iterative process.</a:t>
            </a:r>
          </a:p>
          <a:p>
            <a:endParaRPr lang="en-US" baseline="0" dirty="0" smtClean="0"/>
          </a:p>
          <a:p>
            <a:r>
              <a:rPr lang="en-US" baseline="0" dirty="0" smtClean="0"/>
              <a:t>If you data set is only a handful of observations, this limits what you can find in your data and what visualization methods are useful, and you won’t see much.</a:t>
            </a:r>
          </a:p>
          <a:p>
            <a:endParaRPr lang="en-US" baseline="0" dirty="0" smtClean="0"/>
          </a:p>
          <a:p>
            <a:r>
              <a:rPr lang="en-US" baseline="0" dirty="0" smtClean="0"/>
              <a:t>On the other hand if you have a lot of data, what you see when you visualize one aspect of it can lead to a curiosity about other dimensions, which in turn leads to different graphics.  This is the fun part.</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068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03834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be surprised if most of your time is spent gathering data and little time is spent visualizing</a:t>
            </a:r>
            <a:r>
              <a:rPr lang="en-US" baseline="0" dirty="0" smtClean="0"/>
              <a:t> it.  We are going to go into much more detail next week about data. </a:t>
            </a:r>
          </a:p>
          <a:p>
            <a:endParaRPr lang="en-US" baseline="0" dirty="0" smtClean="0"/>
          </a:p>
          <a:p>
            <a:r>
              <a:rPr lang="en-US" baseline="0" dirty="0" smtClean="0"/>
              <a:t>Remember, the mistake most people make is about building the visualization in their mind first, before gathering and looking for data.  It should be the other way around, data first and visualization second.</a:t>
            </a:r>
          </a:p>
          <a:p>
            <a:endParaRPr lang="en-US" baseline="0" dirty="0" smtClean="0"/>
          </a:p>
          <a:p>
            <a:r>
              <a:rPr lang="en-US" baseline="0" dirty="0" smtClean="0"/>
              <a:t>Often, getting the data </a:t>
            </a:r>
            <a:r>
              <a:rPr lang="en-US" baseline="0" dirty="0" err="1" smtClean="0"/>
              <a:t>tha</a:t>
            </a:r>
            <a:r>
              <a:rPr lang="en-US" baseline="0" dirty="0" smtClean="0"/>
              <a:t> </a:t>
            </a:r>
            <a:r>
              <a:rPr lang="en-US" baseline="0" dirty="0" err="1" smtClean="0"/>
              <a:t>tyou</a:t>
            </a:r>
            <a:r>
              <a:rPr lang="en-US" baseline="0" dirty="0" smtClean="0"/>
              <a:t> need is the hardest an </a:t>
            </a:r>
            <a:r>
              <a:rPr lang="en-US" baseline="0" dirty="0" err="1" smtClean="0"/>
              <a:t>dmost</a:t>
            </a:r>
            <a:r>
              <a:rPr lang="en-US" baseline="0" dirty="0" smtClean="0"/>
              <a:t> time </a:t>
            </a:r>
            <a:r>
              <a:rPr lang="en-US" baseline="0" dirty="0" err="1" smtClean="0"/>
              <a:t>confuming</a:t>
            </a:r>
            <a:r>
              <a:rPr lang="en-US" baseline="0" dirty="0" smtClean="0"/>
              <a:t> part of the visualization process.  In school, data is handed to you formatted the way you need so that you can easily load it into the software of your choice, but this is hardly every the case in practice.  You might need to scrape data from a website, access an </a:t>
            </a:r>
            <a:r>
              <a:rPr lang="en-US" baseline="0" dirty="0" err="1" smtClean="0"/>
              <a:t>Pai</a:t>
            </a:r>
            <a:r>
              <a:rPr lang="en-US" baseline="0" dirty="0" smtClean="0"/>
              <a:t>, or derive values from </a:t>
            </a:r>
            <a:r>
              <a:rPr lang="en-US" baseline="0" dirty="0" err="1" smtClean="0"/>
              <a:t>esixting</a:t>
            </a:r>
            <a:r>
              <a:rPr lang="en-US" baseline="0" dirty="0" smtClean="0"/>
              <a:t> data.</a:t>
            </a:r>
          </a:p>
          <a:p>
            <a:endParaRPr lang="en-US" baseline="0" dirty="0" smtClean="0"/>
          </a:p>
          <a:p>
            <a:r>
              <a:rPr lang="en-US" baseline="0" dirty="0" smtClean="0"/>
              <a:t>For example, you might have a list of addresses, but to map them, you need longitude and latitude coordinates.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6:34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00201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a:t>
            </a:r>
            <a:r>
              <a:rPr lang="en-US" baseline="0" dirty="0" smtClean="0"/>
              <a:t> you have some data to explore. Where do you begin?  The answer is easy if you only have one data point.  You can just read the value, and most of your findings, if any, will come from outside information and additional data.  On the other hand, when you have a dataset with thousands or millions of observations (think spreadsheet), it can be challenging and often intimidating to figure out what to look for first.</a:t>
            </a:r>
          </a:p>
          <a:p>
            <a:endParaRPr lang="en-US" baseline="0" dirty="0" smtClean="0"/>
          </a:p>
          <a:p>
            <a:r>
              <a:rPr lang="en-US" baseline="0" dirty="0" smtClean="0"/>
              <a:t>This is where the phrase “drowning in data” comes in.  It can be akin to the blank page in writing.  Debilitating.</a:t>
            </a:r>
          </a:p>
          <a:p>
            <a:endParaRPr lang="en-US" baseline="0" dirty="0" smtClean="0"/>
          </a:p>
          <a:p>
            <a:r>
              <a:rPr lang="en-US" baseline="0" dirty="0" smtClean="0"/>
              <a:t>You stare at a </a:t>
            </a:r>
            <a:r>
              <a:rPr lang="en-US" baseline="0" dirty="0" err="1" smtClean="0"/>
              <a:t>bunc</a:t>
            </a:r>
            <a:r>
              <a:rPr lang="en-US" baseline="0" dirty="0" smtClean="0"/>
              <a:t> of numbers on your computer screen and the values start to blur together </a:t>
            </a:r>
            <a:r>
              <a:rPr lang="en-US" baseline="0" dirty="0" err="1" smtClean="0"/>
              <a:t>th</a:t>
            </a:r>
            <a:r>
              <a:rPr lang="en-US" baseline="0" dirty="0" smtClean="0"/>
              <a:t> longer you stare.</a:t>
            </a:r>
          </a:p>
          <a:p>
            <a:endParaRPr lang="en-US" baseline="0" dirty="0" smtClean="0"/>
          </a:p>
          <a:p>
            <a:r>
              <a:rPr lang="en-US" baseline="0" dirty="0" smtClean="0"/>
              <a:t>To avoid </a:t>
            </a:r>
            <a:r>
              <a:rPr lang="en-US" baseline="0" dirty="0" err="1" smtClean="0"/>
              <a:t>drowing</a:t>
            </a:r>
            <a:r>
              <a:rPr lang="en-US" baseline="0" dirty="0" smtClean="0"/>
              <a:t> you need to learn how to swim.  We are going to get into that much more next week, but for now. Think about it as starting in the shallow end, and work your way towards the deep end.  </a:t>
            </a:r>
          </a:p>
          <a:p>
            <a:endParaRPr lang="en-US" baseline="0" dirty="0" smtClean="0"/>
          </a:p>
          <a:p>
            <a:r>
              <a:rPr lang="en-US" baseline="0" dirty="0" smtClean="0"/>
              <a:t>To start, ask yourself what you want to know about the data.  You answer doesn’t need to be complex or profound.  Just makes it less vague then “I want to know what the data looks like.” The more specific you are the more direction you get.  Maybe you want to know the best sports team, or worse school,  or richest country.  .  Do you explore ranking and if you have multiple variables you decide what makes something good or bad.  If you have time series data you may want to know if a situation has gotten better or worse.</a:t>
            </a:r>
          </a:p>
          <a:p>
            <a:endParaRPr lang="en-US" baseline="0" dirty="0" smtClean="0"/>
          </a:p>
          <a:p>
            <a:r>
              <a:rPr lang="en-US" baseline="0" dirty="0" smtClean="0"/>
              <a:t>When you ask questions about your data, you give yourself a place to start and if you’re luck as you investigate you come up with more question and you dig into those.  Coming up with and answering potential questions helps build focus and purpose.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56483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latin typeface="+mj-lt"/>
                <a:ea typeface="+mn-ea"/>
                <a:cs typeface="+mn-cs"/>
              </a:rPr>
              <a:t>What would be a good graph to go with each one?</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44025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latin typeface="+mj-lt"/>
                <a:ea typeface="+mn-ea"/>
                <a:cs typeface="+mn-cs"/>
              </a:rPr>
              <a:t>What would be a good graph to go with each </a:t>
            </a:r>
            <a:r>
              <a:rPr lang="en-US" sz="1100" kern="1200" smtClean="0">
                <a:solidFill>
                  <a:schemeClr val="tx1"/>
                </a:solidFill>
                <a:latin typeface="+mj-lt"/>
                <a:ea typeface="+mn-ea"/>
                <a:cs typeface="+mn-cs"/>
              </a:rPr>
              <a:t>one?</a:t>
            </a:r>
            <a:endParaRPr lang="en-US" sz="1100" kern="1200" dirty="0" smtClean="0">
              <a:solidFill>
                <a:schemeClr val="tx1"/>
              </a:solidFill>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3298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going to get deeper into these later.  For now as you explore data, start simply.  Use bar graphs, line charts, and to allow you to quickly get a sense of the data.</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996598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y</a:t>
            </a:r>
            <a:r>
              <a:rPr lang="en-US" dirty="0" smtClean="0"/>
              <a:t>ou visualize your data, there are certain things to look for.  Increasing, decreasing,</a:t>
            </a:r>
            <a:r>
              <a:rPr lang="en-US" baseline="0" dirty="0" smtClean="0"/>
              <a:t> outliers, or some mix.    Take note of how much change there is and how prominent the patterns are.  How does the difference compare to the randomness in the data?  </a:t>
            </a:r>
          </a:p>
          <a:p>
            <a:endParaRPr lang="en-US" baseline="0" dirty="0" smtClean="0"/>
          </a:p>
          <a:p>
            <a:pPr marL="0" marR="0" indent="0" algn="l" defTabSz="1097212" rtl="0" eaLnBrk="1" fontAlgn="auto" latinLnBrk="0" hangingPunct="1">
              <a:lnSpc>
                <a:spcPct val="90000"/>
              </a:lnSpc>
              <a:spcBef>
                <a:spcPts val="0"/>
              </a:spcBef>
              <a:spcAft>
                <a:spcPts val="400"/>
              </a:spcAft>
              <a:buClrTx/>
              <a:buSzTx/>
              <a:buFontTx/>
              <a:buNone/>
              <a:tabLst/>
              <a:defRPr/>
            </a:pPr>
            <a:r>
              <a:rPr lang="en-US" baseline="0" dirty="0" smtClean="0"/>
              <a:t>Observations stand out because of human or mechanical error, because of the uncertainty in estimated values, or because there was as person or thing that stood out from the rest.  When you find something interesting, ask yourself” Does it make sense? Why does it make sense?  This step is massively important.</a:t>
            </a:r>
          </a:p>
          <a:p>
            <a:pPr marL="0" marR="0"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indent="0" algn="l" defTabSz="1097212" rtl="0" eaLnBrk="1" fontAlgn="auto" latinLnBrk="0" hangingPunct="1">
              <a:lnSpc>
                <a:spcPct val="90000"/>
              </a:lnSpc>
              <a:spcBef>
                <a:spcPts val="0"/>
              </a:spcBef>
              <a:spcAft>
                <a:spcPts val="400"/>
              </a:spcAft>
              <a:buClrTx/>
              <a:buSzTx/>
              <a:buFontTx/>
              <a:buNone/>
              <a:tabLst/>
              <a:defRPr/>
            </a:pPr>
            <a:r>
              <a:rPr lang="en-US" baseline="0" dirty="0" smtClean="0"/>
              <a:t>The tendency is to automatically think the data as fact because numbers can’t possibly waiver (we will come back to this latter in the lesson_.  But again, </a:t>
            </a:r>
            <a:r>
              <a:rPr lang="en-US" baseline="0" dirty="0" err="1" smtClean="0"/>
              <a:t>ther’s</a:t>
            </a:r>
            <a:r>
              <a:rPr lang="en-US" baseline="0" dirty="0" smtClean="0"/>
              <a:t> uncertainty attached to the data </a:t>
            </a:r>
            <a:r>
              <a:rPr lang="en-US" baseline="0" dirty="0" err="1" smtClean="0"/>
              <a:t>beacsue</a:t>
            </a:r>
            <a:r>
              <a:rPr lang="en-US" baseline="0" dirty="0" smtClean="0"/>
              <a:t> each data point is a snapshot of what happened during a moment in time.  You infer everything else.</a:t>
            </a:r>
            <a:endParaRPr lang="en-US"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98995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Centuries before big data, computer graphics and social media collided and gave us the </a:t>
            </a:r>
            <a:r>
              <a:rPr lang="en-US" sz="1059" b="0" i="0" kern="1200" dirty="0" err="1" smtClean="0">
                <a:solidFill>
                  <a:schemeClr val="tx1"/>
                </a:solidFill>
                <a:effectLst/>
                <a:latin typeface="+mj-lt"/>
                <a:ea typeface="+mn-ea"/>
                <a:cs typeface="+mn-cs"/>
              </a:rPr>
              <a:t>datavis</a:t>
            </a:r>
            <a:r>
              <a:rPr lang="en-US" sz="1059" b="0" i="0" kern="1200" dirty="0" smtClean="0">
                <a:solidFill>
                  <a:schemeClr val="tx1"/>
                </a:solidFill>
                <a:effectLst/>
                <a:latin typeface="+mj-lt"/>
                <a:ea typeface="+mn-ea"/>
                <a:cs typeface="+mn-cs"/>
              </a:rPr>
              <a:t> explosion, visualization was mostly a scientific tool for inquiry and documentation. This history gave the </a:t>
            </a:r>
            <a:r>
              <a:rPr lang="en-US" sz="1059" b="0" i="0" kern="1200" dirty="0" err="1" smtClean="0">
                <a:solidFill>
                  <a:schemeClr val="tx1"/>
                </a:solidFill>
                <a:effectLst/>
                <a:latin typeface="+mj-lt"/>
                <a:ea typeface="+mn-ea"/>
                <a:cs typeface="+mn-cs"/>
              </a:rPr>
              <a:t>artform</a:t>
            </a:r>
            <a:r>
              <a:rPr lang="en-US" sz="1059" b="0" i="0" kern="1200" dirty="0" smtClean="0">
                <a:solidFill>
                  <a:schemeClr val="tx1"/>
                </a:solidFill>
                <a:effectLst/>
                <a:latin typeface="+mj-lt"/>
                <a:ea typeface="+mn-ea"/>
                <a:cs typeface="+mn-cs"/>
              </a:rPr>
              <a:t> its authority as an integral part of the scientific process. </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Being a product of human brains and hands, a certain degree of bias was always there, no matter how scientific the process was. The effect of these early off-white lies are still felt today, as even our most celebrated interactive maps still echo </a:t>
            </a:r>
            <a:r>
              <a:rPr lang="en-US" sz="1059" b="0" i="0" u="none" strike="noStrike" kern="1200" dirty="0" smtClean="0">
                <a:solidFill>
                  <a:schemeClr val="tx1"/>
                </a:solidFill>
                <a:effectLst/>
                <a:latin typeface="+mj-lt"/>
                <a:ea typeface="+mn-ea"/>
                <a:cs typeface="+mn-cs"/>
                <a:hlinkClick r:id="rId3"/>
              </a:rPr>
              <a:t>the biases of the Mercator map projection</a:t>
            </a:r>
            <a:r>
              <a:rPr lang="en-US" sz="1059" b="0" i="0" kern="1200" dirty="0" smtClean="0">
                <a:solidFill>
                  <a:schemeClr val="tx1"/>
                </a:solidFill>
                <a:effectLst/>
                <a:latin typeface="+mj-lt"/>
                <a:ea typeface="+mn-ea"/>
                <a:cs typeface="+mn-cs"/>
              </a:rPr>
              <a:t>, grounding Europe and North America on the top of the world, over emphasizing their size and perceived importance over the Global South. Our contemporary practices of programmatically data driven visualization hide both the human eyes and hands that produce them behind data sets, algorithms and computer graphics, but the same biases are still there, only they’re  harder to decipher.</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4/12/2016 12:51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434809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baseline="0" dirty="0" smtClean="0"/>
              <a:t>Let’s review some examples.  I left some of theses intentionally blank because I wanted to you take a moment to fill them in.  </a:t>
            </a:r>
          </a:p>
          <a:p>
            <a:pPr marL="0" marR="0"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33244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4/11/2016 10:10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10389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Nathan Yao.</a:t>
            </a:r>
          </a:p>
          <a:p>
            <a:endParaRPr lang="en-US" dirty="0" smtClean="0"/>
          </a:p>
          <a:p>
            <a:r>
              <a:rPr lang="en-US" dirty="0" smtClean="0"/>
              <a:t>In</a:t>
            </a:r>
            <a:r>
              <a:rPr lang="en-US" baseline="0" dirty="0" smtClean="0"/>
              <a:t> its most basic form, visualization is simply mapping data to geometry and color.  It works because your brain is hard wired to find patterns, and you can switch back and forth between the visuals and the numbers it represents.  This is the most important bit.  You must make sure the essence of the data isn’t lost in the back and forth between the visual and the value it represents because if you can’t map it back to the data it is just a bunch of shapes.</a:t>
            </a:r>
          </a:p>
          <a:p>
            <a:endParaRPr lang="en-US" baseline="0" dirty="0" smtClean="0"/>
          </a:p>
          <a:p>
            <a:r>
              <a:rPr lang="en-US" baseline="0" dirty="0" smtClean="0"/>
              <a:t>You must choose the right visual que, which changes by purpose, and you must use it correctly, which depends on how you perceive the varied shapes, sizes, and </a:t>
            </a:r>
            <a:r>
              <a:rPr lang="en-US" baseline="0" dirty="0" err="1" smtClean="0"/>
              <a:t>sahdes</a:t>
            </a:r>
            <a:r>
              <a:rPr lang="en-US" baseline="0" dirty="0" smtClean="0"/>
              <a:t>.</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454146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0222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involves encoding data with shapes,</a:t>
            </a:r>
            <a:r>
              <a:rPr lang="en-US" baseline="0" dirty="0" smtClean="0"/>
              <a:t> colors, and sizes.  Which cues you choose depends on your data and your goals.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639247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map data</a:t>
            </a:r>
            <a:r>
              <a:rPr lang="en-US" baseline="0" dirty="0" smtClean="0"/>
              <a:t> differently with a scatterplot that you do with a pie chart. It’s x- and y- coordinates in one and angles with the other.  It’s Cartesian versus polar.</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79878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variety of them, from cylindrical to spherical, but</a:t>
            </a:r>
            <a:r>
              <a:rPr lang="en-US" baseline="0" dirty="0" smtClean="0"/>
              <a:t> these three will cover most of your bases.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992332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Increments that make sense can increase readability,</a:t>
            </a:r>
            <a:r>
              <a:rPr lang="en-US" baseline="0" dirty="0" smtClean="0"/>
              <a:t> as well as shift focus.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097086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if you audience</a:t>
            </a:r>
            <a:r>
              <a:rPr lang="en-US" baseline="0" dirty="0" smtClean="0"/>
              <a:t> is unfamiliar with the data, it’s your job to clarify what values represent and explain how people should read your visualization.</a:t>
            </a:r>
            <a:endParaRPr lang="en-US" dirty="0" smtClean="0"/>
          </a:p>
          <a:p>
            <a:r>
              <a:rPr lang="en-US" dirty="0" smtClean="0"/>
              <a:t>Context (information that lends to better understanding the who, what, when, where, and why of your data) can make the data clearer for readers and point them in the right direction. At the least, it can remind you what a graph is about when you come back to it a few months later.</a:t>
            </a:r>
          </a:p>
          <a:p>
            <a:endParaRPr lang="en-US" dirty="0" smtClean="0"/>
          </a:p>
          <a:p>
            <a:r>
              <a:rPr lang="en-US" dirty="0" smtClean="0"/>
              <a:t>A descriptive title is a small but easy thing you can create to set up readers for what they’re about to look at. Imagine you produce a time series plot for gas prices that shows an upward trend. You could just title it “Gas Prices” and that would be a fair title. That’s what it is, but you could also title it “Rising Gas Prices,” which says what data is used and what is shown. You could also include lead-in text underneath the title that describes fluctuations or by how much gas prices rose.</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30681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get back from break, we will be diving into some</a:t>
            </a:r>
            <a:r>
              <a:rPr lang="en-US" baseline="0" dirty="0" smtClean="0"/>
              <a:t> deeper subject manner.  I consciously choose topics that are heated and emotionally charged.  I did this to show the importance of how our methodology impacts our beliefs and our beliefs impact our interpretations.  </a:t>
            </a:r>
          </a:p>
          <a:p>
            <a:endParaRPr lang="en-US" baseline="0" dirty="0" smtClean="0"/>
          </a:p>
          <a:p>
            <a:r>
              <a:rPr lang="en-US" baseline="0" dirty="0" smtClean="0"/>
              <a:t>If the topics of abortion and rape are too much for you, feel free to finish the class via the recording.</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37178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1" kern="1200" dirty="0" smtClean="0">
                <a:solidFill>
                  <a:schemeClr val="tx1"/>
                </a:solidFill>
                <a:effectLst/>
                <a:latin typeface="+mj-lt"/>
                <a:ea typeface="+mn-ea"/>
                <a:cs typeface="+mn-cs"/>
              </a:rPr>
              <a:t>The term ‘data’ functions as a powerful frame for discourse about how knowledge is derived and privileges certain ways of knowing over others. Through its ambiguity, the term can foster a self–perpetuating sensibility that ‘data’ is incontrovertible, something to question the meaning or the veracity of, but not the existence of. </a:t>
            </a:r>
          </a:p>
          <a:p>
            <a:endParaRPr lang="en-US" sz="1059" b="0" i="1"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we're not just interested in cool </a:t>
            </a:r>
            <a:r>
              <a:rPr lang="en-US" sz="1059" b="0" i="0" kern="1200" dirty="0" err="1" smtClean="0">
                <a:solidFill>
                  <a:schemeClr val="tx1"/>
                </a:solidFill>
                <a:effectLst/>
                <a:latin typeface="+mj-lt"/>
                <a:ea typeface="+mn-ea"/>
                <a:cs typeface="+mn-cs"/>
              </a:rPr>
              <a:t>visualisations</a:t>
            </a:r>
            <a:r>
              <a:rPr lang="en-US" sz="1059" b="0" i="0" kern="1200" dirty="0" smtClean="0">
                <a:solidFill>
                  <a:schemeClr val="tx1"/>
                </a:solidFill>
                <a:effectLst/>
                <a:latin typeface="+mj-lt"/>
                <a:ea typeface="+mn-ea"/>
                <a:cs typeface="+mn-cs"/>
              </a:rPr>
              <a:t>. We are equally interested in the politics of data - where it comes from, how it's collected, who it might endanger or empower. We are far enough along with the use of digital technologies in advocacy and activism to be critical of how much control we have over our information, and yet, the internet offers seemingly endless possibilities for creativity in activism. </a:t>
            </a:r>
            <a:r>
              <a:rPr lang="en-US" sz="1059" b="0" i="0" kern="1200" dirty="0" err="1" smtClean="0">
                <a:solidFill>
                  <a:schemeClr val="tx1"/>
                </a:solidFill>
                <a:effectLst/>
                <a:latin typeface="+mj-lt"/>
                <a:ea typeface="+mn-ea"/>
                <a:cs typeface="+mn-cs"/>
              </a:rPr>
              <a:t>Moulding</a:t>
            </a:r>
            <a:r>
              <a:rPr lang="en-US" sz="1059" b="0" i="0" kern="1200" dirty="0" smtClean="0">
                <a:solidFill>
                  <a:schemeClr val="tx1"/>
                </a:solidFill>
                <a:effectLst/>
                <a:latin typeface="+mj-lt"/>
                <a:ea typeface="+mn-ea"/>
                <a:cs typeface="+mn-cs"/>
              </a:rPr>
              <a:t> and shaping complex data and reams of information into a clear and compelling idea, combined with the right presentation and momentum can create strong visual advocacy. Pitch Interactive's </a:t>
            </a:r>
            <a:r>
              <a:rPr lang="en-US" sz="1059" b="0" i="0" u="none" strike="noStrike" kern="1200" dirty="0" err="1" smtClean="0">
                <a:solidFill>
                  <a:schemeClr val="tx1"/>
                </a:solidFill>
                <a:effectLst/>
                <a:latin typeface="+mj-lt"/>
                <a:ea typeface="+mn-ea"/>
                <a:cs typeface="+mn-cs"/>
                <a:hlinkClick r:id="rId3"/>
              </a:rPr>
              <a:t>visualisation</a:t>
            </a:r>
            <a:r>
              <a:rPr lang="en-US" sz="1059" b="0" i="0" u="none" strike="noStrike" kern="1200" dirty="0" smtClean="0">
                <a:solidFill>
                  <a:schemeClr val="tx1"/>
                </a:solidFill>
                <a:effectLst/>
                <a:latin typeface="+mj-lt"/>
                <a:ea typeface="+mn-ea"/>
                <a:cs typeface="+mn-cs"/>
                <a:hlinkClick r:id="rId3"/>
              </a:rPr>
              <a:t> of drone strikes</a:t>
            </a:r>
            <a:r>
              <a:rPr lang="en-US" sz="1059" b="0" i="0" kern="1200" dirty="0" smtClean="0">
                <a:solidFill>
                  <a:schemeClr val="tx1"/>
                </a:solidFill>
                <a:effectLst/>
                <a:latin typeface="+mj-lt"/>
                <a:ea typeface="+mn-ea"/>
                <a:cs typeface="+mn-cs"/>
              </a:rPr>
              <a:t> in Pakistan is one such example.</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50862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4/11/2016 10:10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264023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Management Trainings such as</a:t>
            </a:r>
            <a:r>
              <a:rPr lang="en-US" baseline="0" dirty="0" smtClean="0"/>
              <a:t> </a:t>
            </a:r>
            <a:r>
              <a:rPr lang="en-US" dirty="0" smtClean="0"/>
              <a:t>The</a:t>
            </a:r>
            <a:r>
              <a:rPr lang="en-US" baseline="0" dirty="0" smtClean="0"/>
              <a:t> Oz Principals… </a:t>
            </a:r>
            <a:r>
              <a:rPr lang="en-US" baseline="0" dirty="0" err="1" smtClean="0"/>
              <a:t>Kirsi</a:t>
            </a:r>
            <a:r>
              <a:rPr lang="en-US" baseline="0" dirty="0" smtClean="0"/>
              <a:t> Hall.</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175796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059" b="0" i="0" kern="1200" dirty="0" smtClean="0">
                <a:solidFill>
                  <a:schemeClr val="tx1"/>
                </a:solidFill>
                <a:effectLst/>
                <a:latin typeface="+mj-lt"/>
                <a:ea typeface="+mn-ea"/>
                <a:cs typeface="+mn-cs"/>
              </a:rPr>
              <a:t>For the experiment we selected a series of well-known graphical distortion techniques and developed a study on </a:t>
            </a:r>
            <a:r>
              <a:rPr lang="en-US" sz="1059" b="0" i="0" u="sng" kern="1200" dirty="0" smtClean="0">
                <a:solidFill>
                  <a:schemeClr val="tx1"/>
                </a:solidFill>
                <a:effectLst/>
                <a:latin typeface="+mj-lt"/>
                <a:ea typeface="+mn-ea"/>
                <a:cs typeface="+mn-cs"/>
                <a:hlinkClick r:id="rId3"/>
              </a:rPr>
              <a:t>Amazon Mechanical Turk</a:t>
            </a:r>
            <a:r>
              <a:rPr lang="en-US" sz="1059" b="0" i="0" kern="1200" dirty="0" smtClean="0">
                <a:solidFill>
                  <a:schemeClr val="tx1"/>
                </a:solidFill>
                <a:effectLst/>
                <a:latin typeface="+mj-lt"/>
                <a:ea typeface="+mn-ea"/>
                <a:cs typeface="+mn-cs"/>
              </a:rPr>
              <a:t> with hundreds of participants to test the deception effect.</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When the bars do not start from zero (right) the difference looks much bigger.</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281962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When the axis is inverted (right) the values grow towards the bottom and thus mislead the reader.</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395092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The ratio can be manipulated to give the impression a quantity grows much faster/slower than it does.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984235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When a quantity is mapped to the radius, the perceived quantity is the area of the bubble which grows </a:t>
            </a:r>
            <a:r>
              <a:rPr lang="en-US" sz="1059" b="0" i="0" kern="1200" dirty="0" err="1" smtClean="0">
                <a:solidFill>
                  <a:schemeClr val="tx1"/>
                </a:solidFill>
                <a:effectLst/>
                <a:latin typeface="+mj-lt"/>
                <a:ea typeface="+mn-ea"/>
                <a:cs typeface="+mn-cs"/>
              </a:rPr>
              <a:t>quadratically</a:t>
            </a:r>
            <a:r>
              <a:rPr lang="en-US" sz="1059" b="0" i="0" kern="1200" dirty="0" smtClean="0">
                <a:solidFill>
                  <a:schemeClr val="tx1"/>
                </a:solidFill>
                <a:effectLst/>
                <a:latin typeface="+mj-lt"/>
                <a:ea typeface="+mn-ea"/>
                <a:cs typeface="+mn-cs"/>
              </a:rPr>
              <a:t>.</a:t>
            </a:r>
          </a:p>
          <a:p>
            <a:endParaRPr lang="en-US" sz="1059" b="0" i="0" kern="1200" dirty="0" smtClean="0">
              <a:solidFill>
                <a:schemeClr val="tx1"/>
              </a:solidFill>
              <a:effectLst/>
              <a:latin typeface="+mj-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028617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We present half of the participants with a deceptive version of the chart and half with the not deceptive one. Then, we ask the same question to both and measure the difference between the two. Let me give you an example.</a:t>
            </a:r>
          </a:p>
          <a:p>
            <a:r>
              <a:rPr lang="en-US" sz="1059" b="0" i="0" kern="1200" dirty="0" smtClean="0">
                <a:solidFill>
                  <a:schemeClr val="tx1"/>
                </a:solidFill>
                <a:effectLst/>
                <a:latin typeface="+mj-lt"/>
                <a:ea typeface="+mn-ea"/>
                <a:cs typeface="+mn-cs"/>
              </a:rPr>
              <a:t>We show bar charts similar to those shown above and say that they represent the percentage of population with access to drinking water in </a:t>
            </a:r>
            <a:r>
              <a:rPr lang="en-US" sz="1059" b="0" i="1" kern="1200" dirty="0" err="1" smtClean="0">
                <a:solidFill>
                  <a:schemeClr val="tx1"/>
                </a:solidFill>
                <a:effectLst/>
                <a:latin typeface="+mj-lt"/>
                <a:ea typeface="+mn-ea"/>
                <a:cs typeface="+mn-cs"/>
              </a:rPr>
              <a:t>Willowtown</a:t>
            </a:r>
            <a:r>
              <a:rPr lang="en-US" sz="1059" b="0" i="0" kern="1200" dirty="0" smtClean="0">
                <a:solidFill>
                  <a:schemeClr val="tx1"/>
                </a:solidFill>
                <a:effectLst/>
                <a:latin typeface="+mj-lt"/>
                <a:ea typeface="+mn-ea"/>
                <a:cs typeface="+mn-cs"/>
              </a:rPr>
              <a:t> and </a:t>
            </a:r>
            <a:r>
              <a:rPr lang="en-US" sz="1059" b="0" i="1" kern="1200" dirty="0" err="1" smtClean="0">
                <a:solidFill>
                  <a:schemeClr val="tx1"/>
                </a:solidFill>
                <a:effectLst/>
                <a:latin typeface="+mj-lt"/>
                <a:ea typeface="+mn-ea"/>
                <a:cs typeface="+mn-cs"/>
              </a:rPr>
              <a:t>Silvatown</a:t>
            </a:r>
            <a:r>
              <a:rPr lang="en-US" sz="1059" b="0" i="0" kern="1200" dirty="0" smtClean="0">
                <a:solidFill>
                  <a:schemeClr val="tx1"/>
                </a:solidFill>
                <a:effectLst/>
                <a:latin typeface="+mj-lt"/>
                <a:ea typeface="+mn-ea"/>
                <a:cs typeface="+mn-cs"/>
              </a:rPr>
              <a:t> (yes we use fake names, see why in the paper). One version has a truncated axis, the other does not. Then we ask: “H</a:t>
            </a:r>
            <a:r>
              <a:rPr lang="en-US" sz="1059" b="0" i="1" kern="1200" dirty="0" smtClean="0">
                <a:solidFill>
                  <a:schemeClr val="tx1"/>
                </a:solidFill>
                <a:effectLst/>
                <a:latin typeface="+mj-lt"/>
                <a:ea typeface="+mn-ea"/>
                <a:cs typeface="+mn-cs"/>
              </a:rPr>
              <a:t>ow much better are the drinking water conditions in </a:t>
            </a:r>
            <a:r>
              <a:rPr lang="en-US" sz="1059" b="0" i="1" kern="1200" dirty="0" err="1" smtClean="0">
                <a:solidFill>
                  <a:schemeClr val="tx1"/>
                </a:solidFill>
                <a:effectLst/>
                <a:latin typeface="+mj-lt"/>
                <a:ea typeface="+mn-ea"/>
                <a:cs typeface="+mn-cs"/>
              </a:rPr>
              <a:t>Willowtown</a:t>
            </a:r>
            <a:r>
              <a:rPr lang="en-US" sz="1059" b="0" i="1" kern="1200" dirty="0" smtClean="0">
                <a:solidFill>
                  <a:schemeClr val="tx1"/>
                </a:solidFill>
                <a:effectLst/>
                <a:latin typeface="+mj-lt"/>
                <a:ea typeface="+mn-ea"/>
                <a:cs typeface="+mn-cs"/>
              </a:rPr>
              <a:t> as compared to </a:t>
            </a:r>
            <a:r>
              <a:rPr lang="en-US" sz="1059" b="0" i="1" kern="1200" dirty="0" err="1" smtClean="0">
                <a:solidFill>
                  <a:schemeClr val="tx1"/>
                </a:solidFill>
                <a:effectLst/>
                <a:latin typeface="+mj-lt"/>
                <a:ea typeface="+mn-ea"/>
                <a:cs typeface="+mn-cs"/>
              </a:rPr>
              <a:t>Silvatown</a:t>
            </a:r>
            <a:r>
              <a:rPr lang="en-US" sz="1059" b="0" i="1" kern="1200" dirty="0" smtClean="0">
                <a:solidFill>
                  <a:schemeClr val="tx1"/>
                </a:solidFill>
                <a:effectLst/>
                <a:latin typeface="+mj-lt"/>
                <a:ea typeface="+mn-ea"/>
                <a:cs typeface="+mn-cs"/>
              </a:rPr>
              <a:t>?</a:t>
            </a:r>
            <a:r>
              <a:rPr lang="en-US" sz="1059" b="0" i="0" kern="1200" dirty="0" smtClean="0">
                <a:solidFill>
                  <a:schemeClr val="tx1"/>
                </a:solidFill>
                <a:effectLst/>
                <a:latin typeface="+mj-lt"/>
                <a:ea typeface="+mn-ea"/>
                <a:cs typeface="+mn-cs"/>
              </a:rPr>
              <a:t>“.</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The participants do not have to provide a precise number, rather they have to provide a gross estimation of the effect using a 5-item Likert scale, ranging from “</a:t>
            </a:r>
            <a:r>
              <a:rPr lang="en-US" sz="1059" b="0" i="1" kern="1200" dirty="0" smtClean="0">
                <a:solidFill>
                  <a:schemeClr val="tx1"/>
                </a:solidFill>
                <a:effectLst/>
                <a:latin typeface="+mj-lt"/>
                <a:ea typeface="+mn-ea"/>
                <a:cs typeface="+mn-cs"/>
              </a:rPr>
              <a:t>slightly better</a:t>
            </a:r>
            <a:r>
              <a:rPr lang="en-US" sz="1059" b="0" i="0" kern="1200" dirty="0" smtClean="0">
                <a:solidFill>
                  <a:schemeClr val="tx1"/>
                </a:solidFill>
                <a:effectLst/>
                <a:latin typeface="+mj-lt"/>
                <a:ea typeface="+mn-ea"/>
                <a:cs typeface="+mn-cs"/>
              </a:rPr>
              <a:t>” to “</a:t>
            </a:r>
            <a:r>
              <a:rPr lang="en-US" sz="1059" b="0" i="1" kern="1200" dirty="0" smtClean="0">
                <a:solidFill>
                  <a:schemeClr val="tx1"/>
                </a:solidFill>
                <a:effectLst/>
                <a:latin typeface="+mj-lt"/>
                <a:ea typeface="+mn-ea"/>
                <a:cs typeface="+mn-cs"/>
              </a:rPr>
              <a:t>substantially better</a:t>
            </a:r>
            <a:r>
              <a:rPr lang="en-US" sz="1059" b="0" i="0" kern="1200" dirty="0" smtClean="0">
                <a:solidFill>
                  <a:schemeClr val="tx1"/>
                </a:solidFill>
                <a:effectLst/>
                <a:latin typeface="+mj-lt"/>
                <a:ea typeface="+mn-ea"/>
                <a:cs typeface="+mn-cs"/>
              </a:rPr>
              <a:t>“. We do the same with other charts and data, using slightly different questions and then compare for each case how the two versions compare. Here are the results.</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060510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This is a comparison of the average response with confidence intervals. The average is the dot, the confidence interval is the </a:t>
            </a:r>
            <a:r>
              <a:rPr lang="en-US" sz="1059" b="0" i="1" kern="1200" dirty="0" smtClean="0">
                <a:solidFill>
                  <a:schemeClr val="tx1"/>
                </a:solidFill>
                <a:effectLst/>
                <a:latin typeface="+mj-lt"/>
                <a:ea typeface="+mn-ea"/>
                <a:cs typeface="+mn-cs"/>
              </a:rPr>
              <a:t>hinges</a:t>
            </a:r>
            <a:r>
              <a:rPr lang="en-US" sz="1059" b="0" i="0" kern="1200" dirty="0" smtClean="0">
                <a:solidFill>
                  <a:schemeClr val="tx1"/>
                </a:solidFill>
                <a:effectLst/>
                <a:latin typeface="+mj-lt"/>
                <a:ea typeface="+mn-ea"/>
                <a:cs typeface="+mn-cs"/>
              </a:rPr>
              <a:t> you see around the dot (confidence intervals show plausible values, that is where the dot may fall). Each color represents one chart type: </a:t>
            </a:r>
            <a:r>
              <a:rPr lang="en-US" sz="1059" b="0" i="1" kern="1200" dirty="0" smtClean="0">
                <a:solidFill>
                  <a:schemeClr val="tx1"/>
                </a:solidFill>
                <a:effectLst/>
                <a:latin typeface="+mj-lt"/>
                <a:ea typeface="+mn-ea"/>
                <a:cs typeface="+mn-cs"/>
              </a:rPr>
              <a:t>line</a:t>
            </a:r>
            <a:r>
              <a:rPr lang="en-US" sz="1059" b="0" i="0" kern="1200" dirty="0" smtClean="0">
                <a:solidFill>
                  <a:schemeClr val="tx1"/>
                </a:solidFill>
                <a:effectLst/>
                <a:latin typeface="+mj-lt"/>
                <a:ea typeface="+mn-ea"/>
                <a:cs typeface="+mn-cs"/>
              </a:rPr>
              <a:t>, </a:t>
            </a:r>
            <a:r>
              <a:rPr lang="en-US" sz="1059" b="0" i="1" kern="1200" dirty="0" smtClean="0">
                <a:solidFill>
                  <a:schemeClr val="tx1"/>
                </a:solidFill>
                <a:effectLst/>
                <a:latin typeface="+mj-lt"/>
                <a:ea typeface="+mn-ea"/>
                <a:cs typeface="+mn-cs"/>
              </a:rPr>
              <a:t>bubble</a:t>
            </a:r>
            <a:r>
              <a:rPr lang="en-US" sz="1059" b="0" i="0" kern="1200" dirty="0" smtClean="0">
                <a:solidFill>
                  <a:schemeClr val="tx1"/>
                </a:solidFill>
                <a:effectLst/>
                <a:latin typeface="+mj-lt"/>
                <a:ea typeface="+mn-ea"/>
                <a:cs typeface="+mn-cs"/>
              </a:rPr>
              <a:t>, </a:t>
            </a:r>
            <a:r>
              <a:rPr lang="en-US" sz="1059" b="0" i="1" kern="1200" dirty="0" smtClean="0">
                <a:solidFill>
                  <a:schemeClr val="tx1"/>
                </a:solidFill>
                <a:effectLst/>
                <a:latin typeface="+mj-lt"/>
                <a:ea typeface="+mn-ea"/>
                <a:cs typeface="+mn-cs"/>
              </a:rPr>
              <a:t>bars</a:t>
            </a:r>
            <a:r>
              <a:rPr lang="en-US" sz="1059" b="0" i="0" kern="1200" dirty="0" smtClean="0">
                <a:solidFill>
                  <a:schemeClr val="tx1"/>
                </a:solidFill>
                <a:effectLst/>
                <a:latin typeface="+mj-lt"/>
                <a:ea typeface="+mn-ea"/>
                <a:cs typeface="+mn-cs"/>
              </a:rPr>
              <a:t> (we have inverted axis also in the paper but it is not shown here).</a:t>
            </a:r>
          </a:p>
          <a:p>
            <a:r>
              <a:rPr lang="en-US" sz="1059" b="0" i="0" kern="1200" dirty="0" smtClean="0">
                <a:solidFill>
                  <a:schemeClr val="tx1"/>
                </a:solidFill>
                <a:effectLst/>
                <a:latin typeface="+mj-lt"/>
                <a:ea typeface="+mn-ea"/>
                <a:cs typeface="+mn-cs"/>
              </a:rPr>
              <a:t>For each chart the </a:t>
            </a:r>
            <a:r>
              <a:rPr lang="en-US" sz="1059" b="0" i="1" kern="1200" dirty="0" smtClean="0">
                <a:solidFill>
                  <a:schemeClr val="tx1"/>
                </a:solidFill>
                <a:effectLst/>
                <a:latin typeface="+mj-lt"/>
                <a:ea typeface="+mn-ea"/>
                <a:cs typeface="+mn-cs"/>
              </a:rPr>
              <a:t>control</a:t>
            </a:r>
            <a:r>
              <a:rPr lang="en-US" sz="1059" b="0" i="0" kern="1200" dirty="0" smtClean="0">
                <a:solidFill>
                  <a:schemeClr val="tx1"/>
                </a:solidFill>
                <a:effectLst/>
                <a:latin typeface="+mj-lt"/>
                <a:ea typeface="+mn-ea"/>
                <a:cs typeface="+mn-cs"/>
              </a:rPr>
              <a:t>, that is the chart with not deceptive effect, should lead to a smaller estimate in the response. </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When I ask you “</a:t>
            </a:r>
            <a:r>
              <a:rPr lang="en-US" sz="1059" b="0" i="1" kern="1200" dirty="0" smtClean="0">
                <a:solidFill>
                  <a:schemeClr val="tx1"/>
                </a:solidFill>
                <a:effectLst/>
                <a:latin typeface="+mj-lt"/>
                <a:ea typeface="+mn-ea"/>
                <a:cs typeface="+mn-cs"/>
              </a:rPr>
              <a:t>How much better are the drinking water conditions in </a:t>
            </a:r>
            <a:r>
              <a:rPr lang="en-US" sz="1059" b="0" i="1" kern="1200" dirty="0" err="1" smtClean="0">
                <a:solidFill>
                  <a:schemeClr val="tx1"/>
                </a:solidFill>
                <a:effectLst/>
                <a:latin typeface="+mj-lt"/>
                <a:ea typeface="+mn-ea"/>
                <a:cs typeface="+mn-cs"/>
              </a:rPr>
              <a:t>Willowtown</a:t>
            </a:r>
            <a:r>
              <a:rPr lang="en-US" sz="1059" b="0" i="1" kern="1200" dirty="0" smtClean="0">
                <a:solidFill>
                  <a:schemeClr val="tx1"/>
                </a:solidFill>
                <a:effectLst/>
                <a:latin typeface="+mj-lt"/>
                <a:ea typeface="+mn-ea"/>
                <a:cs typeface="+mn-cs"/>
              </a:rPr>
              <a:t> as compared to </a:t>
            </a:r>
            <a:r>
              <a:rPr lang="en-US" sz="1059" b="0" i="1" kern="1200" dirty="0" err="1" smtClean="0">
                <a:solidFill>
                  <a:schemeClr val="tx1"/>
                </a:solidFill>
                <a:effectLst/>
                <a:latin typeface="+mj-lt"/>
                <a:ea typeface="+mn-ea"/>
                <a:cs typeface="+mn-cs"/>
              </a:rPr>
              <a:t>Silvatown</a:t>
            </a:r>
            <a:r>
              <a:rPr lang="en-US" sz="1059" b="0" i="1" kern="1200" dirty="0" smtClean="0">
                <a:solidFill>
                  <a:schemeClr val="tx1"/>
                </a:solidFill>
                <a:effectLst/>
                <a:latin typeface="+mj-lt"/>
                <a:ea typeface="+mn-ea"/>
                <a:cs typeface="+mn-cs"/>
              </a:rPr>
              <a:t>?</a:t>
            </a:r>
            <a:r>
              <a:rPr lang="en-US" sz="1059" b="0" i="0" kern="1200" dirty="0" smtClean="0">
                <a:solidFill>
                  <a:schemeClr val="tx1"/>
                </a:solidFill>
                <a:effectLst/>
                <a:latin typeface="+mj-lt"/>
                <a:ea typeface="+mn-ea"/>
                <a:cs typeface="+mn-cs"/>
              </a:rPr>
              <a:t>” the control chart should show that the difference is not that big. But when I show you the same data with a truncated axis, the difference between the bars looks bigger and this should lead to a much bigger estimate. This is exactly what you can see in the chart above. For each condition the deceptive version always leads to bigger estimates. You can also see that line charts and bar charts seem to have a more dramatic effect than bubbles.</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The paper shows other aspects of the study. For instance, we tried to see whether this effect </a:t>
            </a:r>
            <a:r>
              <a:rPr lang="en-US" sz="1059" b="0" i="0" kern="1200" dirty="0" err="1" smtClean="0">
                <a:solidFill>
                  <a:schemeClr val="tx1"/>
                </a:solidFill>
                <a:effectLst/>
                <a:latin typeface="+mj-lt"/>
                <a:ea typeface="+mn-ea"/>
                <a:cs typeface="+mn-cs"/>
              </a:rPr>
              <a:t>is</a:t>
            </a:r>
            <a:r>
              <a:rPr lang="en-US" sz="1059" b="0" i="1" kern="1200" dirty="0" err="1" smtClean="0">
                <a:solidFill>
                  <a:schemeClr val="tx1"/>
                </a:solidFill>
                <a:effectLst/>
                <a:latin typeface="+mj-lt"/>
                <a:ea typeface="+mn-ea"/>
                <a:cs typeface="+mn-cs"/>
              </a:rPr>
              <a:t>modulated</a:t>
            </a:r>
            <a:r>
              <a:rPr lang="en-US" sz="1059" b="0" i="0" kern="1200" dirty="0" smtClean="0">
                <a:solidFill>
                  <a:schemeClr val="tx1"/>
                </a:solidFill>
                <a:effectLst/>
                <a:latin typeface="+mj-lt"/>
                <a:ea typeface="+mn-ea"/>
                <a:cs typeface="+mn-cs"/>
              </a:rPr>
              <a:t> by individual differences like gender, age, education level, etc., but we failed to find these differences (this of course does not mean they do not exist).</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2769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Let’s set up some rules.</a:t>
            </a:r>
          </a:p>
          <a:p>
            <a:r>
              <a:rPr lang="en-US" sz="1059" b="0" i="0" kern="1200" dirty="0" smtClean="0">
                <a:solidFill>
                  <a:schemeClr val="tx1"/>
                </a:solidFill>
                <a:effectLst/>
                <a:latin typeface="+mj-lt"/>
                <a:ea typeface="+mn-ea"/>
                <a:cs typeface="+mn-cs"/>
              </a:rPr>
              <a:t>We don’t spread visual lies by presenting false data. That would be lying. We lie by misrepresenting the data to tell the very specific story we’re interested in telling. If this is making you slightly uncomfortable, that’s a good thing, it should. If you’re concerned about adopting this new and scary habit, well, don’t worry, it’s not new. Just open your CV to be reminded you’ve lied with truthful data before. This time however, it will be explicit and visual.</a:t>
            </a:r>
          </a:p>
          <a:p>
            <a:r>
              <a:rPr lang="en-US" sz="1059" b="0" i="0" kern="1200" dirty="0" smtClean="0">
                <a:solidFill>
                  <a:schemeClr val="tx1"/>
                </a:solidFill>
                <a:effectLst/>
                <a:latin typeface="+mj-lt"/>
                <a:ea typeface="+mn-ea"/>
                <a:cs typeface="+mn-cs"/>
              </a:rPr>
              <a:t>To deconstruct possible lies I suggest we use the content / structure / presentation model as three lenses through which we can </a:t>
            </a:r>
            <a:r>
              <a:rPr lang="en-US" sz="1059" b="0" i="0" kern="1200" dirty="0" err="1" smtClean="0">
                <a:solidFill>
                  <a:schemeClr val="tx1"/>
                </a:solidFill>
                <a:effectLst/>
                <a:latin typeface="+mj-lt"/>
                <a:ea typeface="+mn-ea"/>
                <a:cs typeface="+mn-cs"/>
              </a:rPr>
              <a:t>analyse</a:t>
            </a:r>
            <a:r>
              <a:rPr lang="en-US" sz="1059" b="0" i="0" kern="1200" dirty="0" smtClean="0">
                <a:solidFill>
                  <a:schemeClr val="tx1"/>
                </a:solidFill>
                <a:effectLst/>
                <a:latin typeface="+mj-lt"/>
                <a:ea typeface="+mn-ea"/>
                <a:cs typeface="+mn-cs"/>
              </a:rPr>
              <a:t> a graphic. Each of these layers is susceptible to manipulation. When it comes to the </a:t>
            </a:r>
            <a:r>
              <a:rPr lang="en-US" sz="1059" b="1" i="0" kern="1200" dirty="0" smtClean="0">
                <a:solidFill>
                  <a:schemeClr val="tx1"/>
                </a:solidFill>
                <a:effectLst/>
                <a:latin typeface="+mj-lt"/>
                <a:ea typeface="+mn-ea"/>
                <a:cs typeface="+mn-cs"/>
              </a:rPr>
              <a:t>content</a:t>
            </a:r>
            <a:r>
              <a:rPr lang="en-US" sz="1059" b="0" i="0" kern="1200" dirty="0" smtClean="0">
                <a:solidFill>
                  <a:schemeClr val="tx1"/>
                </a:solidFill>
                <a:effectLst/>
                <a:latin typeface="+mj-lt"/>
                <a:ea typeface="+mn-ea"/>
                <a:cs typeface="+mn-cs"/>
              </a:rPr>
              <a:t> of the message, even before it is visualized, the initial data could be truthful, but the way it was gathered could be manipulated. For example:</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739601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Should we legalize the killing of babies?</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I would hope most of you would say: No.</a:t>
            </a:r>
            <a:br>
              <a:rPr lang="en-US" sz="1059" b="0" i="0" kern="1200" dirty="0" smtClean="0">
                <a:solidFill>
                  <a:schemeClr val="tx1"/>
                </a:solidFill>
                <a:effectLst/>
                <a:latin typeface="+mj-lt"/>
                <a:ea typeface="+mn-ea"/>
                <a:cs typeface="+mn-cs"/>
              </a:rPr>
            </a:br>
            <a:r>
              <a:rPr lang="en-US" sz="1059" b="0" i="0" kern="1200" dirty="0" smtClean="0">
                <a:solidFill>
                  <a:schemeClr val="tx1"/>
                </a:solidFill>
                <a:effectLst/>
                <a:latin typeface="+mj-lt"/>
                <a:ea typeface="+mn-ea"/>
                <a:cs typeface="+mn-cs"/>
              </a:rPr>
              <a:t>But what if I ask you:</a:t>
            </a:r>
          </a:p>
          <a:p>
            <a:r>
              <a:rPr lang="en-US" sz="1059" b="1" i="0" kern="1200" dirty="0" smtClean="0">
                <a:solidFill>
                  <a:schemeClr val="tx1"/>
                </a:solidFill>
                <a:effectLst/>
                <a:latin typeface="+mj-lt"/>
                <a:ea typeface="+mn-ea"/>
                <a:cs typeface="+mn-cs"/>
              </a:rPr>
              <a:t>Should women have the right to their own bodies?</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This time, I would like to think that most of you would say: Yes.</a:t>
            </a:r>
            <a:br>
              <a:rPr lang="en-US" sz="1059" b="0" i="0" kern="1200" dirty="0" smtClean="0">
                <a:solidFill>
                  <a:schemeClr val="tx1"/>
                </a:solidFill>
                <a:effectLst/>
                <a:latin typeface="+mj-lt"/>
                <a:ea typeface="+mn-ea"/>
                <a:cs typeface="+mn-cs"/>
              </a:rPr>
            </a:br>
            <a:r>
              <a:rPr lang="en-US" sz="1059" b="0" i="0" kern="1200" dirty="0" smtClean="0">
                <a:solidFill>
                  <a:schemeClr val="tx1"/>
                </a:solidFill>
                <a:effectLst/>
                <a:latin typeface="+mj-lt"/>
                <a:ea typeface="+mn-ea"/>
                <a:cs typeface="+mn-cs"/>
              </a:rPr>
              <a:t>But then again, what if I frame it like this:</a:t>
            </a:r>
          </a:p>
          <a:p>
            <a:r>
              <a:rPr lang="en-US" sz="1059" b="1" i="0" kern="1200" dirty="0" smtClean="0">
                <a:solidFill>
                  <a:schemeClr val="tx1"/>
                </a:solidFill>
                <a:effectLst/>
                <a:latin typeface="+mj-lt"/>
                <a:ea typeface="+mn-ea"/>
                <a:cs typeface="+mn-cs"/>
              </a:rPr>
              <a:t>Should abortions be legal?</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If framed as a survey question, only one of these three questions truthfully represents the so-called pro-life / pro-choice debate without choosing sides in advance.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63991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a framework for thinking about how data gains context and meaning and becomes information. This information needs to be consumed and understood to become knowledge. And finally when knowledge influences our insights and our decision making about the future it becomes wisdom. Data visualization is one of the ways to push data up the pyramid towards wisdom in order to affect our actions and decisions. It would be wise then to look at visualizations suspiciously.</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1895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 Let’s investigate lies in the </a:t>
            </a:r>
            <a:r>
              <a:rPr lang="en-US" sz="1059" b="1" i="0" kern="1200" dirty="0" smtClean="0">
                <a:solidFill>
                  <a:schemeClr val="tx1"/>
                </a:solidFill>
                <a:effectLst/>
                <a:latin typeface="+mj-lt"/>
                <a:ea typeface="+mn-ea"/>
                <a:cs typeface="+mn-cs"/>
              </a:rPr>
              <a:t>structure</a:t>
            </a:r>
            <a:r>
              <a:rPr lang="en-US" sz="1059" b="0" i="0" kern="1200" dirty="0" smtClean="0">
                <a:solidFill>
                  <a:schemeClr val="tx1"/>
                </a:solidFill>
                <a:effectLst/>
                <a:latin typeface="+mj-lt"/>
                <a:ea typeface="+mn-ea"/>
                <a:cs typeface="+mn-cs"/>
              </a:rPr>
              <a:t> layer through an actual poll. Gallup has been </a:t>
            </a:r>
            <a:r>
              <a:rPr lang="en-US" sz="1059" b="0" i="0" u="none" strike="noStrike" kern="1200" dirty="0" smtClean="0">
                <a:solidFill>
                  <a:schemeClr val="tx1"/>
                </a:solidFill>
                <a:effectLst/>
                <a:latin typeface="+mj-lt"/>
                <a:ea typeface="+mn-ea"/>
                <a:cs typeface="+mn-cs"/>
                <a:hlinkClick r:id="rId3"/>
              </a:rPr>
              <a:t>surveying this issue</a:t>
            </a:r>
            <a:r>
              <a:rPr lang="en-US" sz="1059" b="0" i="0" kern="1200" dirty="0" smtClean="0">
                <a:solidFill>
                  <a:schemeClr val="tx1"/>
                </a:solidFill>
                <a:effectLst/>
                <a:latin typeface="+mj-lt"/>
                <a:ea typeface="+mn-ea"/>
                <a:cs typeface="+mn-cs"/>
              </a:rPr>
              <a:t> with the American public for almost 20 years now, often multiple times a year. They frame the question in a slightly more political way:</a:t>
            </a:r>
          </a:p>
          <a:p>
            <a:r>
              <a:rPr lang="en-US" sz="1059" b="1" i="0" kern="1200" dirty="0" smtClean="0">
                <a:solidFill>
                  <a:schemeClr val="tx1"/>
                </a:solidFill>
                <a:effectLst/>
                <a:latin typeface="+mj-lt"/>
                <a:ea typeface="+mn-ea"/>
                <a:cs typeface="+mn-cs"/>
              </a:rPr>
              <a:t>With respect to the abortion issue, would you consider yourself to be pro-choice or pro-life?</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And this is the data they received:</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429570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As a table it is really hard to quickly identify trends and changes in the data, but as a graph we can start climbing up the DIKW pyramid:</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935749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a framework for thinking about how data gains context and meaning and becomes information. This information needs to be consumed and understood to become knowledge. And finally when knowledge influences our insights and our decision making about the future it becomes wisdom. Data visualization is one of the ways to push data up the pyramid towards wisdom in order to affect our actions and decisions. It would be wise then to look at visualizations suspiciously.</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499075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Gallup’s graph makes sure to plot every data entry and it marks the numbers along the lines at evenly selected intervals.</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Back in 2009 when the AP wanted to use the data to tell a good story, all they needed was to skew the graph’s proportions a bit, change the starting point of the vertical axis and switch to thicker, less nuanced lines that based on the very same data emphasizes a clear trend in the graph. And a clear shift in opinion in such a huge ideological debate makes for a much more interesting story.</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364003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Earlier in 2009 when pro-life site </a:t>
            </a:r>
            <a:r>
              <a:rPr lang="en-US" sz="1059" b="0" i="0" u="none" strike="noStrike" kern="1200" dirty="0" smtClean="0">
                <a:solidFill>
                  <a:schemeClr val="tx1"/>
                </a:solidFill>
                <a:effectLst/>
                <a:latin typeface="+mj-lt"/>
                <a:ea typeface="+mn-ea"/>
                <a:cs typeface="+mn-cs"/>
                <a:hlinkClick r:id="rId3"/>
              </a:rPr>
              <a:t>LiveAction.org</a:t>
            </a:r>
            <a:r>
              <a:rPr lang="en-US" sz="1059" b="0" i="0" kern="1200" dirty="0" smtClean="0">
                <a:solidFill>
                  <a:schemeClr val="tx1"/>
                </a:solidFill>
                <a:effectLst/>
                <a:latin typeface="+mj-lt"/>
                <a:ea typeface="+mn-ea"/>
                <a:cs typeface="+mn-cs"/>
              </a:rPr>
              <a:t> wanted to graph the same data to preach to the </a:t>
            </a:r>
            <a:r>
              <a:rPr lang="en-US" sz="1059" b="0" i="0" kern="1200" dirty="0" err="1" smtClean="0">
                <a:solidFill>
                  <a:schemeClr val="tx1"/>
                </a:solidFill>
                <a:effectLst/>
                <a:latin typeface="+mj-lt"/>
                <a:ea typeface="+mn-ea"/>
                <a:cs typeface="+mn-cs"/>
              </a:rPr>
              <a:t>choire</a:t>
            </a:r>
            <a:r>
              <a:rPr lang="en-US" sz="1059" b="0" i="0" kern="1200" dirty="0" smtClean="0">
                <a:solidFill>
                  <a:schemeClr val="tx1"/>
                </a:solidFill>
                <a:effectLst/>
                <a:latin typeface="+mj-lt"/>
                <a:ea typeface="+mn-ea"/>
                <a:cs typeface="+mn-cs"/>
              </a:rPr>
              <a:t> and say “we’re winning!”, it chose a much more selective reading from the data and plotted this graph:</a:t>
            </a:r>
          </a:p>
          <a:p>
            <a:endParaRPr lang="en-US" dirty="0" smtClean="0"/>
          </a:p>
          <a:p>
            <a:r>
              <a:rPr lang="en-US" sz="1059" b="0" i="0" kern="1200" dirty="0" smtClean="0">
                <a:solidFill>
                  <a:schemeClr val="tx1"/>
                </a:solidFill>
                <a:effectLst/>
                <a:latin typeface="+mj-lt"/>
                <a:ea typeface="+mn-ea"/>
                <a:cs typeface="+mn-cs"/>
              </a:rPr>
              <a:t>This time, no need to admit the public opinion was ever at the 1990’s low pro-life mark, so starting from 2003-2004 is fine. Focusing on a </a:t>
            </a:r>
            <a:r>
              <a:rPr lang="en-US" sz="1059" b="0" i="0" kern="1200" dirty="0" err="1" smtClean="0">
                <a:solidFill>
                  <a:schemeClr val="tx1"/>
                </a:solidFill>
                <a:effectLst/>
                <a:latin typeface="+mj-lt"/>
                <a:ea typeface="+mn-ea"/>
                <a:cs typeface="+mn-cs"/>
              </a:rPr>
              <a:t>shoter</a:t>
            </a:r>
            <a:r>
              <a:rPr lang="en-US" sz="1059" b="0" i="0" kern="1200" dirty="0" smtClean="0">
                <a:solidFill>
                  <a:schemeClr val="tx1"/>
                </a:solidFill>
                <a:effectLst/>
                <a:latin typeface="+mj-lt"/>
                <a:ea typeface="+mn-ea"/>
                <a:cs typeface="+mn-cs"/>
              </a:rPr>
              <a:t> time frame to tell a story of consistent increase helps too, as does the choice of 18-29 years old age brackets. There’s nothing about the data that isn’t true, but it is very selective.</a:t>
            </a:r>
            <a:r>
              <a:rPr lang="en-US" dirty="0" smtClean="0"/>
              <a:t/>
            </a:r>
            <a:br>
              <a:rPr lang="en-US" dirty="0" smtClean="0"/>
            </a:b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79991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If we use the same data as the first graph, published by Gallup, and extend it for two more years, the graph might look like this:</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The image presents a much less definitive trend now. It still misrepresents the data, but less selectively. These selective readings are what we can consider as manipulations in the choice of structure.</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173877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When we get to the </a:t>
            </a:r>
            <a:r>
              <a:rPr lang="en-US" sz="1059" b="1" i="0" kern="1200" dirty="0" smtClean="0">
                <a:solidFill>
                  <a:schemeClr val="tx1"/>
                </a:solidFill>
                <a:effectLst/>
                <a:latin typeface="+mj-lt"/>
                <a:ea typeface="+mn-ea"/>
                <a:cs typeface="+mn-cs"/>
              </a:rPr>
              <a:t>presentation layer</a:t>
            </a:r>
            <a:r>
              <a:rPr lang="en-US" sz="1059" b="0" i="0" kern="1200" dirty="0" smtClean="0">
                <a:solidFill>
                  <a:schemeClr val="tx1"/>
                </a:solidFill>
                <a:effectLst/>
                <a:latin typeface="+mj-lt"/>
                <a:ea typeface="+mn-ea"/>
                <a:cs typeface="+mn-cs"/>
              </a:rPr>
              <a:t>, that’s when our options for manipulation really widen. We get to use contrast and color, size and composition, shape and typography, movement and interaction… every choice is an opportunity to suggest a specific reading of the data, an opportunity to lie while seemingly telling the truth.</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Let’s continue with the theme of the abortion debate and examine this infographic from the pro-life site LiveCitizen.com:</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461393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This infographic is packed with visual tricks. First, there’s the sheer volume of stats. Before you can even consider one statistic you are encouraged to examine the next. This helps to keep your guard down and ties the order of the stats into a coherent and directed narrative. Second, the use of generic icons to represent male and female elegantly expands to represent abortion as a mashup of a female icon, a fetus and a trash can. Third, the scale change between the worldwide abortion stats (42 million = 5 baby throwing mommies) and the US stats (1.4 million = 2 baby throwing mommies) subtly misrepresents the US as responsible for ⅖ of the world’s abortions. A more careful reading of the numbers would correct this visual misrepresentation, but who has the time to read carefully when there are four huge colorful baby throwing mommies coming up next?</a:t>
            </a:r>
            <a:endParaRPr lang="en-US" sz="1059" b="0" i="0"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81534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This part of the visualization goes further to skillfully use more and more manipulation techniques. The “Race </a:t>
            </a:r>
            <a:r>
              <a:rPr lang="en-US" sz="1059" b="0" i="0" kern="1200" dirty="0" err="1" smtClean="0">
                <a:solidFill>
                  <a:schemeClr val="tx1"/>
                </a:solidFill>
                <a:effectLst/>
                <a:latin typeface="+mj-lt"/>
                <a:ea typeface="+mn-ea"/>
                <a:cs typeface="+mn-cs"/>
              </a:rPr>
              <a:t>mommie</a:t>
            </a:r>
            <a:r>
              <a:rPr lang="en-US" sz="1059" b="0" i="0" kern="1200" dirty="0" smtClean="0">
                <a:solidFill>
                  <a:schemeClr val="tx1"/>
                </a:solidFill>
                <a:effectLst/>
                <a:latin typeface="+mj-lt"/>
                <a:ea typeface="+mn-ea"/>
                <a:cs typeface="+mn-cs"/>
              </a:rPr>
              <a:t>” shows that even though black mommies are only 12% of the US population they throw as many babies as the 69% white majority. No word about any socio-economic correlation between the white and black communities. If we are interested in the reasons behind the baby throwing, we can look at the “Reasons </a:t>
            </a:r>
            <a:r>
              <a:rPr lang="en-US" sz="1059" b="0" i="0" kern="1200" dirty="0" err="1" smtClean="0">
                <a:solidFill>
                  <a:schemeClr val="tx1"/>
                </a:solidFill>
                <a:effectLst/>
                <a:latin typeface="+mj-lt"/>
                <a:ea typeface="+mn-ea"/>
                <a:cs typeface="+mn-cs"/>
              </a:rPr>
              <a:t>mommie</a:t>
            </a:r>
            <a:r>
              <a:rPr lang="en-US" sz="1059" b="0" i="0" kern="1200" dirty="0" smtClean="0">
                <a:solidFill>
                  <a:schemeClr val="tx1"/>
                </a:solidFill>
                <a:effectLst/>
                <a:latin typeface="+mj-lt"/>
                <a:ea typeface="+mn-ea"/>
                <a:cs typeface="+mn-cs"/>
              </a:rPr>
              <a:t>”, here 93% of the reasons are dubbed “social”, and since that might be seen as a bit abstract, the label explains: </a:t>
            </a:r>
            <a:r>
              <a:rPr lang="en-US" sz="1059" b="0" i="1" kern="1200" dirty="0" smtClean="0">
                <a:solidFill>
                  <a:schemeClr val="tx1"/>
                </a:solidFill>
                <a:effectLst/>
                <a:latin typeface="+mj-lt"/>
                <a:ea typeface="+mn-ea"/>
                <a:cs typeface="+mn-cs"/>
              </a:rPr>
              <a:t>“i.e. the child is unwanted or inconvenient”</a:t>
            </a:r>
            <a:r>
              <a:rPr lang="en-US" sz="1059" b="0" i="0" kern="1200" dirty="0" smtClean="0">
                <a:solidFill>
                  <a:schemeClr val="tx1"/>
                </a:solidFill>
                <a:effectLst/>
                <a:latin typeface="+mj-lt"/>
                <a:ea typeface="+mn-ea"/>
                <a:cs typeface="+mn-cs"/>
              </a:rPr>
              <a:t>. This short and snappy description is summing up the slightly longer and </a:t>
            </a:r>
            <a:r>
              <a:rPr lang="en-US" sz="1059" b="0" i="1" kern="1200" dirty="0" smtClean="0">
                <a:solidFill>
                  <a:schemeClr val="tx1"/>
                </a:solidFill>
                <a:effectLst/>
                <a:latin typeface="+mj-lt"/>
                <a:ea typeface="+mn-ea"/>
                <a:cs typeface="+mn-cs"/>
              </a:rPr>
              <a:t>boring</a:t>
            </a:r>
            <a:r>
              <a:rPr lang="en-US" sz="1059" b="0" i="0" kern="1200" dirty="0" smtClean="0">
                <a:solidFill>
                  <a:schemeClr val="tx1"/>
                </a:solidFill>
                <a:effectLst/>
                <a:latin typeface="+mj-lt"/>
                <a:ea typeface="+mn-ea"/>
                <a:cs typeface="+mn-cs"/>
              </a:rPr>
              <a:t> results from </a:t>
            </a:r>
            <a:r>
              <a:rPr lang="en-US" sz="1059" b="0" i="0" u="none" strike="noStrike" kern="1200" dirty="0" smtClean="0">
                <a:solidFill>
                  <a:schemeClr val="tx1"/>
                </a:solidFill>
                <a:effectLst/>
                <a:latin typeface="+mj-lt"/>
                <a:ea typeface="+mn-ea"/>
                <a:cs typeface="+mn-cs"/>
                <a:hlinkClick r:id="rId3"/>
              </a:rPr>
              <a:t>the source behind the numbers</a:t>
            </a:r>
            <a:r>
              <a:rPr lang="en-US" sz="1059" b="0" i="0" kern="1200" dirty="0" smtClean="0">
                <a:solidFill>
                  <a:schemeClr val="tx1"/>
                </a:solidFill>
                <a:effectLst/>
                <a:latin typeface="+mj-lt"/>
                <a:ea typeface="+mn-ea"/>
                <a:cs typeface="+mn-cs"/>
              </a:rPr>
              <a:t>:</a:t>
            </a:r>
          </a:p>
          <a:p>
            <a:r>
              <a:rPr lang="en-US" sz="1059" b="0" i="1" kern="1200" dirty="0" smtClean="0">
                <a:solidFill>
                  <a:schemeClr val="tx1"/>
                </a:solidFill>
                <a:effectLst/>
                <a:latin typeface="+mj-lt"/>
                <a:ea typeface="+mn-ea"/>
                <a:cs typeface="+mn-cs"/>
              </a:rPr>
              <a:t>“Worldwide, the most commonly reported reason women cite for having an abortion is to postpone or stop childbearing. The second most common reason—socioeconomic concerns—includes disruption of education or employment; lack of support from the father; desire to provide schooling for existing children; and poverty, unemployment or inability to afford additional children…”</a:t>
            </a:r>
            <a:endParaRPr lang="en-US" sz="1059" b="0" i="0"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14739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Behind the Numbers</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In 2009, the columnist Nick Kristof wrote a </a:t>
            </a:r>
            <a:r>
              <a:rPr lang="en-US" sz="1059" b="0" i="0" u="none" strike="noStrike" kern="1200" dirty="0" smtClean="0">
                <a:solidFill>
                  <a:schemeClr val="tx1"/>
                </a:solidFill>
                <a:effectLst/>
                <a:latin typeface="+mj-lt"/>
                <a:ea typeface="+mn-ea"/>
                <a:cs typeface="+mn-cs"/>
                <a:hlinkClick r:id="rId3"/>
              </a:rPr>
              <a:t>story</a:t>
            </a:r>
            <a:r>
              <a:rPr lang="en-US" sz="1059" b="0" i="0" kern="1200" dirty="0" smtClean="0">
                <a:solidFill>
                  <a:schemeClr val="tx1"/>
                </a:solidFill>
                <a:effectLst/>
                <a:latin typeface="+mj-lt"/>
                <a:ea typeface="+mn-ea"/>
                <a:cs typeface="+mn-cs"/>
              </a:rPr>
              <a:t> in the New York Times about how 75% of Liberian women had been raped as a result of the civil conflict from 1989-1996. A political scientist at Drexel University in the United States, Amelia Hoover-Green, has spent the last few years absorbed by the fact that counting violence on a large scale is inevitably flawed, and tries to find ways to get around these flaws. Describing this incident in a personal interview in December 2013, Hoover-Green says that when she and a collaborator, Dara Kay Cohen, read Kristoff's story they were alarmed at the figure he quoted; they didn't know where it came from and how accurate it was so they set out to find out more about this statistic.</a:t>
            </a:r>
          </a:p>
          <a:p>
            <a:r>
              <a:rPr lang="en-US" sz="1059" b="0" i="0" kern="1200" dirty="0" smtClean="0">
                <a:solidFill>
                  <a:schemeClr val="tx1"/>
                </a:solidFill>
                <a:effectLst/>
                <a:latin typeface="+mj-lt"/>
                <a:ea typeface="+mn-ea"/>
                <a:cs typeface="+mn-cs"/>
              </a:rPr>
              <a:t>Hoover-Green and Cohen were </a:t>
            </a:r>
            <a:r>
              <a:rPr lang="en-US" sz="1059" b="0" i="0" u="none" strike="noStrike" kern="1200" dirty="0" smtClean="0">
                <a:solidFill>
                  <a:schemeClr val="tx1"/>
                </a:solidFill>
                <a:effectLst/>
                <a:latin typeface="+mj-lt"/>
                <a:ea typeface="+mn-ea"/>
                <a:cs typeface="+mn-cs"/>
                <a:hlinkClick r:id="rId4"/>
              </a:rPr>
              <a:t>able to show </a:t>
            </a:r>
            <a:r>
              <a:rPr lang="en-US" sz="1059" b="0" i="0" kern="1200" dirty="0" smtClean="0">
                <a:solidFill>
                  <a:schemeClr val="tx1"/>
                </a:solidFill>
                <a:effectLst/>
                <a:latin typeface="+mj-lt"/>
                <a:ea typeface="+mn-ea"/>
                <a:cs typeface="+mn-cs"/>
              </a:rPr>
              <a:t>that the source of this figure, a study by the World Health </a:t>
            </a:r>
            <a:r>
              <a:rPr lang="en-US" sz="1059" b="0" i="0" kern="1200" dirty="0" err="1" smtClean="0">
                <a:solidFill>
                  <a:schemeClr val="tx1"/>
                </a:solidFill>
                <a:effectLst/>
                <a:latin typeface="+mj-lt"/>
                <a:ea typeface="+mn-ea"/>
                <a:cs typeface="+mn-cs"/>
              </a:rPr>
              <a:t>Organisation</a:t>
            </a:r>
            <a:r>
              <a:rPr lang="en-US" sz="1059" b="0" i="0" kern="1200" dirty="0" smtClean="0">
                <a:solidFill>
                  <a:schemeClr val="tx1"/>
                </a:solidFill>
                <a:effectLst/>
                <a:latin typeface="+mj-lt"/>
                <a:ea typeface="+mn-ea"/>
                <a:cs typeface="+mn-cs"/>
              </a:rPr>
              <a:t>, was flawed for the following reasons. The figure - 75% - was extrapolated from a study done in three particular counties in Liberia. There was no mention of surveys based on samples from the whole population, so the figure showed as inflated. Also, survivors' accounts given to the Liberian Truth &amp; Reconciliation Commission put the figure at a considerably lower amount:10-20%. According to Hoover-Green, bad data leads to poor decision-making, the misallocation of resources and the increased likelihood of not being the sort of advocates affected women need. She </a:t>
            </a:r>
            <a:r>
              <a:rPr lang="en-US" sz="1059" b="0" i="0" u="none" strike="noStrike" kern="1200" dirty="0" smtClean="0">
                <a:solidFill>
                  <a:schemeClr val="tx1"/>
                </a:solidFill>
                <a:effectLst/>
                <a:latin typeface="+mj-lt"/>
                <a:ea typeface="+mn-ea"/>
                <a:cs typeface="+mn-cs"/>
                <a:hlinkClick r:id="rId5"/>
              </a:rPr>
              <a:t>says</a:t>
            </a:r>
            <a:r>
              <a:rPr lang="en-US" sz="1059" b="0" i="0" kern="1200" dirty="0" smtClean="0">
                <a:solidFill>
                  <a:schemeClr val="tx1"/>
                </a:solidFill>
                <a:effectLst/>
                <a:latin typeface="+mj-lt"/>
                <a:ea typeface="+mn-ea"/>
                <a:cs typeface="+mn-cs"/>
              </a:rPr>
              <a:t> of the Liberia case that:</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“Kristof, eager to show that rape was an emergency in Liberia, had mangled the evidence, generalizing from a study of </a:t>
            </a:r>
            <a:r>
              <a:rPr lang="en-US" sz="1059" b="0" i="1" kern="1200" dirty="0" smtClean="0">
                <a:solidFill>
                  <a:schemeClr val="tx1"/>
                </a:solidFill>
                <a:effectLst/>
                <a:latin typeface="+mj-lt"/>
                <a:ea typeface="+mn-ea"/>
                <a:cs typeface="+mn-cs"/>
              </a:rPr>
              <a:t>sexual assault survivors</a:t>
            </a:r>
            <a:r>
              <a:rPr lang="en-US" sz="1059" b="0" i="0" kern="1200" dirty="0" smtClean="0">
                <a:solidFill>
                  <a:schemeClr val="tx1"/>
                </a:solidFill>
                <a:effectLst/>
                <a:latin typeface="+mj-lt"/>
                <a:ea typeface="+mn-ea"/>
                <a:cs typeface="+mn-cs"/>
              </a:rPr>
              <a:t> to all Liberian women. To be clear, rape was </a:t>
            </a:r>
            <a:r>
              <a:rPr lang="en-US" sz="1059" b="0" i="1" kern="1200" dirty="0" smtClean="0">
                <a:solidFill>
                  <a:schemeClr val="tx1"/>
                </a:solidFill>
                <a:effectLst/>
                <a:latin typeface="+mj-lt"/>
                <a:ea typeface="+mn-ea"/>
                <a:cs typeface="+mn-cs"/>
              </a:rPr>
              <a:t>absolutely </a:t>
            </a:r>
            <a:r>
              <a:rPr lang="en-US" sz="1059" b="0" i="0" kern="1200" dirty="0" smtClean="0">
                <a:solidFill>
                  <a:schemeClr val="tx1"/>
                </a:solidFill>
                <a:effectLst/>
                <a:latin typeface="+mj-lt"/>
                <a:ea typeface="+mn-ea"/>
                <a:cs typeface="+mn-cs"/>
              </a:rPr>
              <a:t>an emergency in Liberia. Depending on which survey you read, 20 to 40 percent of Liberian women report suffering some form of sexualized violence. The problem, beyond simple inaccuracy, is that Kristof's false generalization defined sexualized violence as “the problem” for Liberian women. Like many of our false generalizations about rape, that’s conveniently simple—but in painting women as rape victims, it erases bigger and more complicated stories about war, violence, displacement, and survival.”</a:t>
            </a:r>
          </a:p>
          <a:p>
            <a:r>
              <a:rPr lang="en-US" dirty="0" smtClean="0"/>
              <a:t/>
            </a:r>
            <a:br>
              <a:rPr lang="en-US" dirty="0" smtClean="0"/>
            </a:b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8926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Cycle of Visual Analysis</a:t>
            </a:r>
          </a:p>
          <a:p>
            <a:endParaRPr lang="en-US" dirty="0" smtClean="0"/>
          </a:p>
          <a:p>
            <a:r>
              <a:rPr lang="en-US" sz="1059" b="0" i="0" kern="1200" dirty="0" smtClean="0">
                <a:solidFill>
                  <a:schemeClr val="tx1"/>
                </a:solidFill>
                <a:effectLst/>
                <a:latin typeface="+mj-lt"/>
                <a:ea typeface="+mn-ea"/>
                <a:cs typeface="+mn-cs"/>
              </a:rPr>
              <a:t>In the cycle of visual analysis users start off with a pre-determined task or goal. They then go through an iterative process to get the data, choose their visual structure (chart/graph), view the data, formulate insight and then act.  In reality this process is rarely as sequential as described and often involves users jumping around between different steps as new data insights (and new questions) are revealed.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4/11/2016 11:15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28773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Where is the data coming from?</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The social production of data refers to how a research or data collection exercise is structured and carried out, and what happens to the data afterward. Annette Markham </a:t>
            </a:r>
            <a:r>
              <a:rPr lang="en-US" sz="1059" b="0" i="0" u="none" strike="noStrike" kern="1200" dirty="0" smtClean="0">
                <a:solidFill>
                  <a:schemeClr val="tx1"/>
                </a:solidFill>
                <a:effectLst/>
                <a:latin typeface="+mj-lt"/>
                <a:ea typeface="+mn-ea"/>
                <a:cs typeface="+mn-cs"/>
                <a:hlinkClick r:id="rId3"/>
              </a:rPr>
              <a:t>writes</a:t>
            </a:r>
            <a:r>
              <a:rPr lang="en-US" sz="1059" b="0" i="0" kern="1200" dirty="0" smtClean="0">
                <a:solidFill>
                  <a:schemeClr val="tx1"/>
                </a:solidFill>
                <a:effectLst/>
                <a:latin typeface="+mj-lt"/>
                <a:ea typeface="+mn-ea"/>
                <a:cs typeface="+mn-cs"/>
              </a:rPr>
              <a:t> that data is not a thing or even a set of things, but is, rather, a “powerful frame for discourse about knowledge — both where it comes from and how it is derived; privileges certain ways of knowing over others.”</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In this case, some may ask, what is there to know? Rape is rape; does the origin-story of the data really matter when the crimes are so horrific? Isn't it is bad enough to know that even one woman's rape went unpunished? Whilst this is true, specific numbers allow for criminals to be tried in courts of law for their crimes, and for legal or other services for victims, prevention, law-enforcement, awareness-raising to be developed in response to the scale of the problem. Accurate data also reveals the actual scale of and patterns in the violence.</a:t>
            </a:r>
          </a:p>
          <a:p>
            <a:r>
              <a:rPr lang="en-US" sz="1059" b="0" i="0" kern="1200" dirty="0" smtClean="0">
                <a:solidFill>
                  <a:schemeClr val="tx1"/>
                </a:solidFill>
                <a:effectLst/>
                <a:latin typeface="+mj-lt"/>
                <a:ea typeface="+mn-ea"/>
                <a:cs typeface="+mn-cs"/>
              </a:rPr>
              <a:t>Not having close approximates of actual figures – either under- or over-reported – can be problematic. Tia Palermo </a:t>
            </a:r>
            <a:r>
              <a:rPr lang="en-US" sz="1059" b="0" i="0" u="none" strike="noStrike" kern="1200" dirty="0" smtClean="0">
                <a:solidFill>
                  <a:schemeClr val="tx1"/>
                </a:solidFill>
                <a:effectLst/>
                <a:latin typeface="+mj-lt"/>
                <a:ea typeface="+mn-ea"/>
                <a:cs typeface="+mn-cs"/>
                <a:hlinkClick r:id="rId4"/>
              </a:rPr>
              <a:t>says</a:t>
            </a:r>
            <a:r>
              <a:rPr lang="en-US" sz="1059" b="0" i="0" kern="1200" dirty="0" smtClean="0">
                <a:solidFill>
                  <a:schemeClr val="tx1"/>
                </a:solidFill>
                <a:effectLst/>
                <a:latin typeface="+mj-lt"/>
                <a:ea typeface="+mn-ea"/>
                <a:cs typeface="+mn-cs"/>
              </a:rPr>
              <a:t> that estimates</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“may belittle the extent of the problem and fail to induce the international community to act. Alternatively if estimates ...are exaggerated, future scenarios might seem less severe in comparison...international organizations and governments may be less inclined to act or to [will] allocate resources inefficiently.”</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Accurate or near-accurate numbers are important. As important is how they're eventually used in campaigns or policy advocacy. The choices made in what to collect, how to collect it and from whom or where determine </a:t>
            </a:r>
            <a:r>
              <a:rPr lang="en-US" sz="1059" b="0" i="1" kern="1200" dirty="0" smtClean="0">
                <a:solidFill>
                  <a:schemeClr val="tx1"/>
                </a:solidFill>
                <a:effectLst/>
                <a:latin typeface="+mj-lt"/>
                <a:ea typeface="+mn-ea"/>
                <a:cs typeface="+mn-cs"/>
              </a:rPr>
              <a:t>how we can claim</a:t>
            </a:r>
            <a:r>
              <a:rPr lang="en-US" sz="1059" b="0" i="0" kern="1200" dirty="0" smtClean="0">
                <a:solidFill>
                  <a:schemeClr val="tx1"/>
                </a:solidFill>
                <a:effectLst/>
                <a:latin typeface="+mj-lt"/>
                <a:ea typeface="+mn-ea"/>
                <a:cs typeface="+mn-cs"/>
              </a:rPr>
              <a:t> to know the scale</a:t>
            </a:r>
            <a:r>
              <a:rPr lang="en-US" sz="1059" b="0" i="1" kern="1200" dirty="0" smtClean="0">
                <a:solidFill>
                  <a:schemeClr val="tx1"/>
                </a:solidFill>
                <a:effectLst/>
                <a:latin typeface="+mj-lt"/>
                <a:ea typeface="+mn-ea"/>
                <a:cs typeface="+mn-cs"/>
              </a:rPr>
              <a:t> </a:t>
            </a:r>
            <a:r>
              <a:rPr lang="en-US" sz="1059" b="0" i="0" kern="1200" dirty="0" smtClean="0">
                <a:solidFill>
                  <a:schemeClr val="tx1"/>
                </a:solidFill>
                <a:effectLst/>
                <a:latin typeface="+mj-lt"/>
                <a:ea typeface="+mn-ea"/>
                <a:cs typeface="+mn-cs"/>
              </a:rPr>
              <a:t>or actual extent of a particular issue. The data-based claims made about an issue like sexual violence can sometimes significantly shape the debates around it, which is why knowing how and where the numbers come from is important; especially when there are different numbers emerging on the same issue.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41770658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1" kern="1200" dirty="0" smtClean="0">
                <a:solidFill>
                  <a:schemeClr val="tx1"/>
                </a:solidFill>
                <a:effectLst/>
                <a:latin typeface="+mj-lt"/>
                <a:ea typeface="+mn-ea"/>
                <a:cs typeface="+mn-cs"/>
              </a:rPr>
              <a:t>This graphic demonstrates the very different geographic patterns of rape reporting by two Colombian sources, both ostensibly complete: the Health Ministry (on the left) and the police (on the right). (Graphic from Francoise Roth, </a:t>
            </a:r>
            <a:r>
              <a:rPr lang="en-US" sz="1059" b="0" i="1" kern="1200" dirty="0" err="1" smtClean="0">
                <a:solidFill>
                  <a:schemeClr val="tx1"/>
                </a:solidFill>
                <a:effectLst/>
                <a:latin typeface="+mj-lt"/>
                <a:ea typeface="+mn-ea"/>
                <a:cs typeface="+mn-cs"/>
              </a:rPr>
              <a:t>Tamy</a:t>
            </a:r>
            <a:r>
              <a:rPr lang="en-US" sz="1059" b="0" i="1" kern="1200" dirty="0" smtClean="0">
                <a:solidFill>
                  <a:schemeClr val="tx1"/>
                </a:solidFill>
                <a:effectLst/>
                <a:latin typeface="+mj-lt"/>
                <a:ea typeface="+mn-ea"/>
                <a:cs typeface="+mn-cs"/>
              </a:rPr>
              <a:t> </a:t>
            </a:r>
            <a:r>
              <a:rPr lang="en-US" sz="1059" b="0" i="1" kern="1200" dirty="0" err="1" smtClean="0">
                <a:solidFill>
                  <a:schemeClr val="tx1"/>
                </a:solidFill>
                <a:effectLst/>
                <a:latin typeface="+mj-lt"/>
                <a:ea typeface="+mn-ea"/>
                <a:cs typeface="+mn-cs"/>
              </a:rPr>
              <a:t>Guberek</a:t>
            </a:r>
            <a:r>
              <a:rPr lang="en-US" sz="1059" b="0" i="1" kern="1200" dirty="0" smtClean="0">
                <a:solidFill>
                  <a:schemeClr val="tx1"/>
                </a:solidFill>
                <a:effectLst/>
                <a:latin typeface="+mj-lt"/>
                <a:ea typeface="+mn-ea"/>
                <a:cs typeface="+mn-cs"/>
              </a:rPr>
              <a:t> and Amelia Hoover Green, "</a:t>
            </a:r>
            <a:r>
              <a:rPr lang="en-US" sz="1059" b="0" i="1" u="none" strike="noStrike" kern="1200" dirty="0" smtClean="0">
                <a:solidFill>
                  <a:schemeClr val="tx1"/>
                </a:solidFill>
                <a:effectLst/>
                <a:latin typeface="+mj-lt"/>
                <a:ea typeface="+mn-ea"/>
                <a:cs typeface="+mn-cs"/>
                <a:hlinkClick r:id="rId3"/>
              </a:rPr>
              <a:t>Using Quantitative Data to Assess Conflict-Related Sexual Violence in Colombia: Challenges and Opportunities</a:t>
            </a:r>
            <a:r>
              <a:rPr lang="en-US" sz="1059" b="0" i="1" kern="1200" dirty="0" smtClean="0">
                <a:solidFill>
                  <a:schemeClr val="tx1"/>
                </a:solidFill>
                <a:effectLst/>
                <a:latin typeface="+mj-lt"/>
                <a:ea typeface="+mn-ea"/>
                <a:cs typeface="+mn-cs"/>
              </a:rPr>
              <a:t>." </a:t>
            </a:r>
            <a:r>
              <a:rPr lang="en-US" sz="1059" b="0" i="1" kern="1200" dirty="0" err="1" smtClean="0">
                <a:solidFill>
                  <a:schemeClr val="tx1"/>
                </a:solidFill>
                <a:effectLst/>
                <a:latin typeface="+mj-lt"/>
                <a:ea typeface="+mn-ea"/>
                <a:cs typeface="+mn-cs"/>
              </a:rPr>
              <a:t>Corporación</a:t>
            </a:r>
            <a:r>
              <a:rPr lang="en-US" sz="1059" b="0" i="1" kern="1200" dirty="0" smtClean="0">
                <a:solidFill>
                  <a:schemeClr val="tx1"/>
                </a:solidFill>
                <a:effectLst/>
                <a:latin typeface="+mj-lt"/>
                <a:ea typeface="+mn-ea"/>
                <a:cs typeface="+mn-cs"/>
              </a:rPr>
              <a:t> Punto de Vista and the Human Rights Data Analysis Group, 2011)</a:t>
            </a:r>
          </a:p>
          <a:p>
            <a:endParaRPr lang="en-US" sz="1059" b="0" i="1"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Survey data are less biased than self-reports, but they’re hardly airtight. </a:t>
            </a:r>
            <a:r>
              <a:rPr lang="en-US" sz="1059" b="0" i="0" u="none" strike="noStrike" kern="1200" dirty="0" smtClean="0">
                <a:solidFill>
                  <a:schemeClr val="tx1"/>
                </a:solidFill>
                <a:effectLst/>
                <a:latin typeface="+mj-lt"/>
                <a:ea typeface="+mn-ea"/>
                <a:cs typeface="+mn-cs"/>
                <a:hlinkClick r:id="rId4"/>
              </a:rPr>
              <a:t>A study</a:t>
            </a:r>
            <a:r>
              <a:rPr lang="en-US" sz="1059" b="0" i="0" kern="1200" dirty="0" smtClean="0">
                <a:solidFill>
                  <a:schemeClr val="tx1"/>
                </a:solidFill>
                <a:effectLst/>
                <a:latin typeface="+mj-lt"/>
                <a:ea typeface="+mn-ea"/>
                <a:cs typeface="+mn-cs"/>
              </a:rPr>
              <a:t> published in 2009 found that changes in survey question wording led to a tenfold difference in reports of </a:t>
            </a:r>
            <a:r>
              <a:rPr lang="en-US" sz="1059" b="0" i="1" kern="1200" dirty="0" smtClean="0">
                <a:solidFill>
                  <a:schemeClr val="tx1"/>
                </a:solidFill>
                <a:effectLst/>
                <a:latin typeface="+mj-lt"/>
                <a:ea typeface="+mn-ea"/>
                <a:cs typeface="+mn-cs"/>
              </a:rPr>
              <a:t>past-year </a:t>
            </a:r>
            <a:r>
              <a:rPr lang="en-US" sz="1059" b="0" i="0" kern="1200" dirty="0" smtClean="0">
                <a:solidFill>
                  <a:schemeClr val="tx1"/>
                </a:solidFill>
                <a:effectLst/>
                <a:latin typeface="+mj-lt"/>
                <a:ea typeface="+mn-ea"/>
                <a:cs typeface="+mn-cs"/>
              </a:rPr>
              <a:t>rape victimization (as opposed to lifetime victimization), from about two per 1,000 to about 20 per 1,000 among U.S. college women. There are about 7 million full-time female college students in this country, so that’s the difference between 14,000 rapes and 140,000. (Police data, by contrast, showed 459 forcible rape cases at U.S. universities in 2009, a number I got by downloading </a:t>
            </a:r>
            <a:r>
              <a:rPr lang="en-US" sz="1059" b="0" i="0" u="none" strike="noStrike" kern="1200" dirty="0" smtClean="0">
                <a:solidFill>
                  <a:schemeClr val="tx1"/>
                </a:solidFill>
                <a:effectLst/>
                <a:latin typeface="+mj-lt"/>
                <a:ea typeface="+mn-ea"/>
                <a:cs typeface="+mn-cs"/>
                <a:hlinkClick r:id="rId5"/>
              </a:rPr>
              <a:t>the FBI’s Uniform Crime Report data</a:t>
            </a:r>
            <a:r>
              <a:rPr lang="en-US" sz="1059" b="0" i="0" kern="1200" dirty="0" smtClean="0">
                <a:solidFill>
                  <a:schemeClr val="tx1"/>
                </a:solidFill>
                <a:effectLst/>
                <a:latin typeface="+mj-lt"/>
                <a:ea typeface="+mn-ea"/>
                <a:cs typeface="+mn-cs"/>
              </a:rPr>
              <a:t> and summing across all universities.)  </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Of course, the problem goes beyond not knowing how many reports there are and aren’t. We don't know which victims are underrepresented—and we often don't think to ask, Whose story is missing here?—which means we're prone to false generalizations.</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595583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Sampling death in Syria</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In some situations, like conflict, it is almost impossible to estimate how many people have actually been affected, and assessments of the death toll in Syria is a good example of this.  Reports estimate anywhere from 50,000-100,000 deaths from the conflict that started in 2011. To appreciate the mathematical challenges in accurately counting how many people have died as a result of the atrocities requires a metaphor:</a:t>
            </a:r>
          </a:p>
          <a:p>
            <a:r>
              <a:rPr lang="en-US" sz="1059" b="0" i="0" kern="1200" dirty="0" smtClean="0">
                <a:solidFill>
                  <a:schemeClr val="tx1"/>
                </a:solidFill>
                <a:effectLst/>
                <a:latin typeface="+mj-lt"/>
                <a:ea typeface="+mn-ea"/>
                <a:cs typeface="+mn-cs"/>
              </a:rPr>
              <a:t>“Imagine that you have two dark rooms, and you want to know how big the rooms are. You can't go into the rooms and measure. They're dark, and you can't see inside them, but what you do have is a bunch of little rubber balls. Throw the balls in one room, and you hear frequent hollow pinging sounds as they bump into each other. Throw them into the next room, and the sound is less frequent. Even though you can't see inside of either room, you can intuit that the latter room is the larger of the two.</a:t>
            </a:r>
          </a:p>
          <a:p>
            <a:r>
              <a:rPr lang="en-US" sz="1059" b="0" i="0" kern="1200" dirty="0" smtClean="0">
                <a:solidFill>
                  <a:schemeClr val="tx1"/>
                </a:solidFill>
                <a:effectLst/>
                <a:latin typeface="+mj-lt"/>
                <a:ea typeface="+mn-ea"/>
                <a:cs typeface="+mn-cs"/>
              </a:rPr>
              <a:t>This is a </a:t>
            </a:r>
            <a:r>
              <a:rPr lang="en-US" sz="1059" b="0" i="0" u="none" strike="noStrike" kern="1200" dirty="0" smtClean="0">
                <a:solidFill>
                  <a:schemeClr val="tx1"/>
                </a:solidFill>
                <a:effectLst/>
                <a:latin typeface="+mj-lt"/>
                <a:ea typeface="+mn-ea"/>
                <a:cs typeface="+mn-cs"/>
                <a:hlinkClick r:id="rId3"/>
              </a:rPr>
              <a:t>quote by Patrick Ball</a:t>
            </a:r>
            <a:r>
              <a:rPr lang="en-US" sz="1059" b="0" i="0" kern="1200" dirty="0" smtClean="0">
                <a:solidFill>
                  <a:schemeClr val="tx1"/>
                </a:solidFill>
                <a:effectLst/>
                <a:latin typeface="+mj-lt"/>
                <a:ea typeface="+mn-ea"/>
                <a:cs typeface="+mn-cs"/>
              </a:rPr>
              <a:t>, the human rights data scientist who works with the Human Rights Data Analysis Group in California. One of the reasons why Ball's numbers and methods are so well respected is because he is acutely aware of the 'social production of data'. In January 2013, Ball collaborated on </a:t>
            </a:r>
            <a:r>
              <a:rPr lang="en-US" sz="1059" b="0" i="0" kern="1200" dirty="0" err="1" smtClean="0">
                <a:solidFill>
                  <a:schemeClr val="tx1"/>
                </a:solidFill>
                <a:effectLst/>
                <a:latin typeface="+mj-lt"/>
                <a:ea typeface="+mn-ea"/>
                <a:cs typeface="+mn-cs"/>
              </a:rPr>
              <a:t>Benetech's</a:t>
            </a:r>
            <a:r>
              <a:rPr lang="en-US" sz="1059" b="0" i="0" kern="1200" dirty="0" smtClean="0">
                <a:solidFill>
                  <a:schemeClr val="tx1"/>
                </a:solidFill>
                <a:effectLst/>
                <a:latin typeface="+mj-lt"/>
                <a:ea typeface="+mn-ea"/>
                <a:cs typeface="+mn-cs"/>
              </a:rPr>
              <a:t> </a:t>
            </a:r>
            <a:r>
              <a:rPr lang="en-US" sz="1059" b="0" i="0" u="none" strike="noStrike" kern="1200" dirty="0" smtClean="0">
                <a:solidFill>
                  <a:schemeClr val="tx1"/>
                </a:solidFill>
                <a:effectLst/>
                <a:latin typeface="+mj-lt"/>
                <a:ea typeface="+mn-ea"/>
                <a:cs typeface="+mn-cs"/>
                <a:hlinkClick r:id="rId4"/>
              </a:rPr>
              <a:t>preliminary assessment</a:t>
            </a:r>
            <a:r>
              <a:rPr lang="en-US" sz="1059" b="0" i="0" kern="1200" dirty="0" smtClean="0">
                <a:solidFill>
                  <a:schemeClr val="tx1"/>
                </a:solidFill>
                <a:effectLst/>
                <a:latin typeface="+mj-lt"/>
                <a:ea typeface="+mn-ea"/>
                <a:cs typeface="+mn-cs"/>
              </a:rPr>
              <a:t> of the death toll in Syria. He says about this:</a:t>
            </a:r>
          </a:p>
          <a:p>
            <a:r>
              <a:rPr lang="en-US" sz="1059" b="0" i="0" kern="1200" dirty="0" smtClean="0">
                <a:solidFill>
                  <a:schemeClr val="tx1"/>
                </a:solidFill>
                <a:effectLst/>
                <a:latin typeface="+mj-lt"/>
                <a:ea typeface="+mn-ea"/>
                <a:cs typeface="+mn-cs"/>
              </a:rPr>
              <a:t>“We can solve issues of data capture and data management; our bigger problem is sampling the population we need to study in understanding how mass violence works. You cannot claim to see a pattern in the data if your sample is not representative.”</a:t>
            </a:r>
          </a:p>
          <a:p>
            <a:r>
              <a:rPr lang="en-US" sz="1059" b="0" i="0" kern="1200" dirty="0" smtClean="0">
                <a:solidFill>
                  <a:schemeClr val="tx1"/>
                </a:solidFill>
                <a:effectLst/>
                <a:latin typeface="+mj-lt"/>
                <a:ea typeface="+mn-ea"/>
                <a:cs typeface="+mn-cs"/>
              </a:rPr>
              <a:t>Sampling, or the rationale for choosing a part of a particular population to study,  on the basis of which claims will be made about the whole population, is one of the first and most fundamental issues that data collection initiatives have to contend with. Getting a representative sample, however, is often near impossible without significant resources; as a result, a lot of research can be challenged on the basis that it is not possible to effectively infer things about the entire population from the research sample.</a:t>
            </a:r>
          </a:p>
          <a:p>
            <a:r>
              <a:rPr lang="en-US" sz="1059" b="0" i="0" kern="1200" dirty="0" smtClean="0">
                <a:solidFill>
                  <a:schemeClr val="tx1"/>
                </a:solidFill>
                <a:effectLst/>
                <a:latin typeface="+mj-lt"/>
                <a:ea typeface="+mn-ea"/>
                <a:cs typeface="+mn-cs"/>
              </a:rPr>
              <a:t>In the case of sexual violence, things get more complicated because statistics about sexual violence in conflict is “rare and elusive” as Hoover-Green puts it, meaning that it is not evenly distributed in a population, so a randomly selected sample is unlikely to reflect actual patterns. Moreover, unlike the verifiable, objective reality of death, sexual violence isn't defined in one way only and there is always the problem of underreporting.</a:t>
            </a:r>
          </a:p>
          <a:p>
            <a:r>
              <a:rPr lang="en-US" sz="1059" b="0" i="0" kern="1200" dirty="0" smtClean="0">
                <a:solidFill>
                  <a:schemeClr val="tx1"/>
                </a:solidFill>
                <a:effectLst/>
                <a:latin typeface="+mj-lt"/>
                <a:ea typeface="+mn-ea"/>
                <a:cs typeface="+mn-cs"/>
              </a:rPr>
              <a:t>Hoover-Green, Ball's one-time colleague,</a:t>
            </a:r>
            <a:r>
              <a:rPr lang="en-US" sz="1059" b="0" i="0" u="none" strike="noStrike" kern="1200" dirty="0" smtClean="0">
                <a:solidFill>
                  <a:schemeClr val="tx1"/>
                </a:solidFill>
                <a:effectLst/>
                <a:latin typeface="+mj-lt"/>
                <a:ea typeface="+mn-ea"/>
                <a:cs typeface="+mn-cs"/>
                <a:hlinkClick r:id="rId5"/>
              </a:rPr>
              <a:t> discovered</a:t>
            </a:r>
            <a:r>
              <a:rPr lang="en-US" sz="1059" b="0" i="0" kern="1200" dirty="0" smtClean="0">
                <a:solidFill>
                  <a:schemeClr val="tx1"/>
                </a:solidFill>
                <a:effectLst/>
                <a:latin typeface="+mj-lt"/>
                <a:ea typeface="+mn-ea"/>
                <a:cs typeface="+mn-cs"/>
              </a:rPr>
              <a:t> that “basic questions regarding the nature, magnitude, pattern, variation, perpetrators and effects of wartime sexual violence cannot yet be answered with scientific rigor. Stakeholders must also grapple with the fact that no single dataset, no matter how large, can accurately assess conflict-related sexual violence on a population level.”</a:t>
            </a:r>
          </a:p>
          <a:p>
            <a:r>
              <a:rPr lang="en-US" sz="1059" b="0" i="0" kern="1200" dirty="0" smtClean="0">
                <a:solidFill>
                  <a:schemeClr val="tx1"/>
                </a:solidFill>
                <a:effectLst/>
                <a:latin typeface="+mj-lt"/>
                <a:ea typeface="+mn-ea"/>
                <a:cs typeface="+mn-cs"/>
              </a:rPr>
              <a:t>Hoover-Green has also published a set of guidelines for the measurement of sexual violence in conflict; these guidelines offer tips on how to make inferences based on incomplete evidence and takes examples of messy qualitative reports and shows how to work through verifying the information in them. These guidelines were developed based on </a:t>
            </a:r>
            <a:r>
              <a:rPr lang="en-US" sz="1059" b="0" i="0" u="none" strike="noStrike" kern="1200" dirty="0" smtClean="0">
                <a:solidFill>
                  <a:schemeClr val="tx1"/>
                </a:solidFill>
                <a:effectLst/>
                <a:latin typeface="+mj-lt"/>
                <a:ea typeface="+mn-ea"/>
                <a:cs typeface="+mn-cs"/>
                <a:hlinkClick r:id="rId5"/>
              </a:rPr>
              <a:t>her work in Colombia</a:t>
            </a:r>
            <a:r>
              <a:rPr lang="en-US" sz="1059" b="0" i="0" kern="1200" dirty="0" smtClean="0">
                <a:solidFill>
                  <a:schemeClr val="tx1"/>
                </a:solidFill>
                <a:effectLst/>
                <a:latin typeface="+mj-lt"/>
                <a:ea typeface="+mn-ea"/>
                <a:cs typeface="+mn-cs"/>
              </a:rPr>
              <a:t> a case in point about how statistics on sexual violence in conflict are inadequate, and that reliable, national-level statistics are near-impossible.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758226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Does it matter?</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In an interview about her </a:t>
            </a:r>
            <a:r>
              <a:rPr lang="en-US" sz="1059" b="0" i="0" kern="1200" dirty="0" err="1" smtClean="0">
                <a:solidFill>
                  <a:schemeClr val="tx1"/>
                </a:solidFill>
                <a:effectLst/>
                <a:latin typeface="+mj-lt"/>
                <a:ea typeface="+mn-ea"/>
                <a:cs typeface="+mn-cs"/>
              </a:rPr>
              <a:t>organisation's</a:t>
            </a:r>
            <a:r>
              <a:rPr lang="en-US" sz="1059" b="0" i="0" kern="1200" dirty="0" smtClean="0">
                <a:solidFill>
                  <a:schemeClr val="tx1"/>
                </a:solidFill>
                <a:effectLst/>
                <a:latin typeface="+mj-lt"/>
                <a:ea typeface="+mn-ea"/>
                <a:cs typeface="+mn-cs"/>
              </a:rPr>
              <a:t> </a:t>
            </a:r>
            <a:r>
              <a:rPr lang="en-US" sz="1059" b="0" i="0" u="none" strike="noStrike" kern="1200" dirty="0" smtClean="0">
                <a:solidFill>
                  <a:schemeClr val="tx1"/>
                </a:solidFill>
                <a:effectLst/>
                <a:latin typeface="+mj-lt"/>
                <a:ea typeface="+mn-ea"/>
                <a:cs typeface="+mn-cs"/>
                <a:hlinkClick r:id="rId3"/>
              </a:rPr>
              <a:t>study of violence against </a:t>
            </a:r>
            <a:r>
              <a:rPr lang="en-US" sz="1059" b="0" i="0" u="none" strike="noStrike" kern="1200" dirty="0" err="1" smtClean="0">
                <a:solidFill>
                  <a:schemeClr val="tx1"/>
                </a:solidFill>
                <a:effectLst/>
                <a:latin typeface="+mj-lt"/>
                <a:ea typeface="+mn-ea"/>
                <a:cs typeface="+mn-cs"/>
                <a:hlinkClick r:id="rId3"/>
              </a:rPr>
              <a:t>marginalised</a:t>
            </a:r>
            <a:r>
              <a:rPr lang="en-US" sz="1059" b="0" i="0" u="none" strike="noStrike" kern="1200" dirty="0" smtClean="0">
                <a:solidFill>
                  <a:schemeClr val="tx1"/>
                </a:solidFill>
                <a:effectLst/>
                <a:latin typeface="+mj-lt"/>
                <a:ea typeface="+mn-ea"/>
                <a:cs typeface="+mn-cs"/>
                <a:hlinkClick r:id="rId3"/>
              </a:rPr>
              <a:t> women</a:t>
            </a:r>
            <a:r>
              <a:rPr lang="en-US" sz="1059" b="0" i="0" kern="1200" dirty="0" smtClean="0">
                <a:solidFill>
                  <a:schemeClr val="tx1"/>
                </a:solidFill>
                <a:effectLst/>
                <a:latin typeface="+mj-lt"/>
                <a:ea typeface="+mn-ea"/>
                <a:cs typeface="+mn-cs"/>
              </a:rPr>
              <a:t> in South Asia, </a:t>
            </a:r>
            <a:r>
              <a:rPr lang="en-US" sz="1059" b="0" i="0" kern="1200" dirty="0" err="1" smtClean="0">
                <a:solidFill>
                  <a:schemeClr val="tx1"/>
                </a:solidFill>
                <a:effectLst/>
                <a:latin typeface="+mj-lt"/>
                <a:ea typeface="+mn-ea"/>
                <a:cs typeface="+mn-cs"/>
              </a:rPr>
              <a:t>Geetanjali</a:t>
            </a:r>
            <a:r>
              <a:rPr lang="en-US" sz="1059" b="0" i="0" kern="1200" dirty="0" smtClean="0">
                <a:solidFill>
                  <a:schemeClr val="tx1"/>
                </a:solidFill>
                <a:effectLst/>
                <a:latin typeface="+mj-lt"/>
                <a:ea typeface="+mn-ea"/>
                <a:cs typeface="+mn-cs"/>
              </a:rPr>
              <a:t> </a:t>
            </a:r>
            <a:r>
              <a:rPr lang="en-US" sz="1059" b="0" i="0" kern="1200" dirty="0" err="1" smtClean="0">
                <a:solidFill>
                  <a:schemeClr val="tx1"/>
                </a:solidFill>
                <a:effectLst/>
                <a:latin typeface="+mj-lt"/>
                <a:ea typeface="+mn-ea"/>
                <a:cs typeface="+mn-cs"/>
              </a:rPr>
              <a:t>Misra</a:t>
            </a:r>
            <a:r>
              <a:rPr lang="en-US" sz="1059" b="0" i="0" kern="1200" dirty="0" smtClean="0">
                <a:solidFill>
                  <a:schemeClr val="tx1"/>
                </a:solidFill>
                <a:effectLst/>
                <a:latin typeface="+mj-lt"/>
                <a:ea typeface="+mn-ea"/>
                <a:cs typeface="+mn-cs"/>
              </a:rPr>
              <a:t>, the founder-director of </a:t>
            </a:r>
            <a:r>
              <a:rPr lang="en-US" sz="1059" b="0" i="0" kern="1200" dirty="0" err="1" smtClean="0">
                <a:solidFill>
                  <a:schemeClr val="tx1"/>
                </a:solidFill>
                <a:effectLst/>
                <a:latin typeface="+mj-lt"/>
                <a:ea typeface="+mn-ea"/>
                <a:cs typeface="+mn-cs"/>
              </a:rPr>
              <a:t>Crea</a:t>
            </a:r>
            <a:r>
              <a:rPr lang="en-US" sz="1059" b="0" i="0" kern="1200" dirty="0" smtClean="0">
                <a:solidFill>
                  <a:schemeClr val="tx1"/>
                </a:solidFill>
                <a:effectLst/>
                <a:latin typeface="+mj-lt"/>
                <a:ea typeface="+mn-ea"/>
                <a:cs typeface="+mn-cs"/>
              </a:rPr>
              <a:t>, a women's rights </a:t>
            </a:r>
            <a:r>
              <a:rPr lang="en-US" sz="1059" b="0" i="0" kern="1200" dirty="0" err="1" smtClean="0">
                <a:solidFill>
                  <a:schemeClr val="tx1"/>
                </a:solidFill>
                <a:effectLst/>
                <a:latin typeface="+mj-lt"/>
                <a:ea typeface="+mn-ea"/>
                <a:cs typeface="+mn-cs"/>
              </a:rPr>
              <a:t>organisation</a:t>
            </a:r>
            <a:r>
              <a:rPr lang="en-US" sz="1059" b="0" i="0" kern="1200" dirty="0" smtClean="0">
                <a:solidFill>
                  <a:schemeClr val="tx1"/>
                </a:solidFill>
                <a:effectLst/>
                <a:latin typeface="+mj-lt"/>
                <a:ea typeface="+mn-ea"/>
                <a:cs typeface="+mn-cs"/>
              </a:rPr>
              <a:t> in Delhi, says that data is “part-truth, part-lie”. What </a:t>
            </a:r>
            <a:r>
              <a:rPr lang="en-US" sz="1059" b="0" i="0" kern="1200" dirty="0" err="1" smtClean="0">
                <a:solidFill>
                  <a:schemeClr val="tx1"/>
                </a:solidFill>
                <a:effectLst/>
                <a:latin typeface="+mj-lt"/>
                <a:ea typeface="+mn-ea"/>
                <a:cs typeface="+mn-cs"/>
              </a:rPr>
              <a:t>Misra</a:t>
            </a:r>
            <a:r>
              <a:rPr lang="en-US" sz="1059" b="0" i="0" kern="1200" dirty="0" smtClean="0">
                <a:solidFill>
                  <a:schemeClr val="tx1"/>
                </a:solidFill>
                <a:effectLst/>
                <a:latin typeface="+mj-lt"/>
                <a:ea typeface="+mn-ea"/>
                <a:cs typeface="+mn-cs"/>
              </a:rPr>
              <a:t> refers to is the [un]certainty with which we believe that data must reveal truth. What if this is a false truth or if the hopes we have invested in data to tackle social issues with dark histories of power are false? If claims cannot be made with any </a:t>
            </a:r>
            <a:r>
              <a:rPr lang="en-US" sz="1059" b="0" i="0" kern="1200" dirty="0" err="1" smtClean="0">
                <a:solidFill>
                  <a:schemeClr val="tx1"/>
                </a:solidFill>
                <a:effectLst/>
                <a:latin typeface="+mj-lt"/>
                <a:ea typeface="+mn-ea"/>
                <a:cs typeface="+mn-cs"/>
              </a:rPr>
              <a:t>rigour</a:t>
            </a:r>
            <a:r>
              <a:rPr lang="en-US" sz="1059" b="0" i="0" kern="1200" dirty="0" smtClean="0">
                <a:solidFill>
                  <a:schemeClr val="tx1"/>
                </a:solidFill>
                <a:effectLst/>
                <a:latin typeface="+mj-lt"/>
                <a:ea typeface="+mn-ea"/>
                <a:cs typeface="+mn-cs"/>
              </a:rPr>
              <a:t>, as Amelia Hoover-Green says then how does data work in advocacy? </a:t>
            </a:r>
          </a:p>
          <a:p>
            <a:endParaRPr lang="en-US" sz="1059" b="0" i="0" u="none" strike="noStrike" kern="1200" dirty="0" smtClean="0">
              <a:solidFill>
                <a:schemeClr val="tx1"/>
              </a:solidFill>
              <a:effectLst/>
              <a:latin typeface="+mj-lt"/>
              <a:ea typeface="+mn-ea"/>
              <a:cs typeface="+mn-cs"/>
              <a:hlinkClick r:id="rId4"/>
            </a:endParaRPr>
          </a:p>
          <a:p>
            <a:r>
              <a:rPr lang="en-US" sz="1059" b="0" i="0" u="none" strike="noStrike" kern="1200" dirty="0" smtClean="0">
                <a:solidFill>
                  <a:schemeClr val="tx1"/>
                </a:solidFill>
                <a:effectLst/>
                <a:latin typeface="+mj-lt"/>
                <a:ea typeface="+mn-ea"/>
                <a:cs typeface="+mn-cs"/>
                <a:hlinkClick r:id="rId4"/>
              </a:rPr>
              <a:t>Hoover Green is interested in</a:t>
            </a:r>
            <a:r>
              <a:rPr lang="en-US" sz="1059" b="0" i="0" kern="1200" dirty="0" smtClean="0">
                <a:solidFill>
                  <a:schemeClr val="tx1"/>
                </a:solidFill>
                <a:effectLst/>
                <a:latin typeface="+mj-lt"/>
                <a:ea typeface="+mn-ea"/>
                <a:cs typeface="+mn-cs"/>
              </a:rPr>
              <a:t> what this means for the long-term health of human rights </a:t>
            </a:r>
            <a:r>
              <a:rPr lang="en-US" sz="1059" b="0" i="0" kern="1200" dirty="0" err="1" smtClean="0">
                <a:solidFill>
                  <a:schemeClr val="tx1"/>
                </a:solidFill>
                <a:effectLst/>
                <a:latin typeface="+mj-lt"/>
                <a:ea typeface="+mn-ea"/>
                <a:cs typeface="+mn-cs"/>
              </a:rPr>
              <a:t>organisations</a:t>
            </a:r>
            <a:r>
              <a:rPr lang="en-US" sz="1059" b="0" i="0" kern="1200" dirty="0" smtClean="0">
                <a:solidFill>
                  <a:schemeClr val="tx1"/>
                </a:solidFill>
                <a:effectLst/>
                <a:latin typeface="+mj-lt"/>
                <a:ea typeface="+mn-ea"/>
                <a:cs typeface="+mn-cs"/>
              </a:rPr>
              <a:t> working with data for advocacy. Inaccurate claims about sexual violence heighten the tension between “advocacy organizations' needs for short-term drama and long-term credibility.” If your data is flawed and if as an organization you continue to use flawed data, what does this mean for how credible your work is? The perception of human rights activists using any data they can get to make their case persists, and this doesn't do anything for the credibility of the people human rights activists are trying to represent.</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The challenge this presents to advocacy groups is to know what they're using the data for and who they are speaking to. To a legal team prosecuting rapists and militia leaders for tens of thousands of rape in conflict at the International Criminal Court absolutely need accurate or near-accurate data. To a policymaker, similarly, data that isn't rigorously collected or representative can lead to decision-making that may not have a solid rationale. To the enthusiastic and sincere hackers for change, data may serve a different purpose: to bring diverse technical and advocacy communities together around the issue by playing around with data-sets. According to Ball, reliable, or near-reliable, statistics come from </a:t>
            </a:r>
            <a:r>
              <a:rPr lang="en-US" sz="1059" b="0" i="0" kern="1200" dirty="0" err="1" smtClean="0">
                <a:solidFill>
                  <a:schemeClr val="tx1"/>
                </a:solidFill>
                <a:effectLst/>
                <a:latin typeface="+mj-lt"/>
                <a:ea typeface="+mn-ea"/>
                <a:cs typeface="+mn-cs"/>
              </a:rPr>
              <a:t>data</a:t>
            </a:r>
            <a:r>
              <a:rPr lang="en-US" sz="1059" b="0" i="1" kern="1200" dirty="0" err="1" smtClean="0">
                <a:solidFill>
                  <a:schemeClr val="tx1"/>
                </a:solidFill>
                <a:effectLst/>
                <a:latin typeface="+mj-lt"/>
                <a:ea typeface="+mn-ea"/>
                <a:cs typeface="+mn-cs"/>
              </a:rPr>
              <a:t>as</a:t>
            </a:r>
            <a:r>
              <a:rPr lang="en-US" sz="1059" b="0" i="1" kern="1200" dirty="0" smtClean="0">
                <a:solidFill>
                  <a:schemeClr val="tx1"/>
                </a:solidFill>
                <a:effectLst/>
                <a:latin typeface="+mj-lt"/>
                <a:ea typeface="+mn-ea"/>
                <a:cs typeface="+mn-cs"/>
              </a:rPr>
              <a:t> interpreted through a model</a:t>
            </a:r>
            <a:r>
              <a:rPr lang="en-US" sz="1059" b="0" i="0" kern="1200" dirty="0" smtClean="0">
                <a:solidFill>
                  <a:schemeClr val="tx1"/>
                </a:solidFill>
                <a:effectLst/>
                <a:latin typeface="+mj-lt"/>
                <a:ea typeface="+mn-ea"/>
                <a:cs typeface="+mn-cs"/>
              </a:rPr>
              <a:t>. Merely 'counting cases' as data collection does not make for a robust model.</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'Pulling out the storylines in data' may be a familiar phrase to anyone working in data journalism or capacity building on data for advocacy. The social production of data is in itself a storyline in and about data worth telling: it may reveal more than the data does.</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750157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Annette Markham says that the most important, in her opinion, is that researchers of sexualized violence use multiple research methods, complementing numbers with narratives and vice versa. In fact, our numbers should </a:t>
            </a:r>
            <a:r>
              <a:rPr lang="en-US" sz="1059" b="0" i="1" kern="1200" dirty="0" smtClean="0">
                <a:solidFill>
                  <a:schemeClr val="tx1"/>
                </a:solidFill>
                <a:effectLst/>
                <a:latin typeface="+mj-lt"/>
                <a:ea typeface="+mn-ea"/>
                <a:cs typeface="+mn-cs"/>
              </a:rPr>
              <a:t>have</a:t>
            </a:r>
            <a:r>
              <a:rPr lang="en-US" sz="1059" b="0" i="0" kern="1200" dirty="0" smtClean="0">
                <a:solidFill>
                  <a:schemeClr val="tx1"/>
                </a:solidFill>
                <a:effectLst/>
                <a:latin typeface="+mj-lt"/>
                <a:ea typeface="+mn-ea"/>
                <a:cs typeface="+mn-cs"/>
              </a:rPr>
              <a:t> narratives. Having a clear sense of the origins of our data—knowing the survey questions, thinking through the sampling strategy, considering access to reporting mechanisms, looking for holes in the net—can protect us from the worst of our interpretive excesses.  </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Why does this matter? Obviously, getting it right is key to prevention and accountability efforts. Ultimately, the goal is less rape, not just more awareness, and the way we approach evidence affects the policies we put in place. </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On a more fundamental level, though, she</a:t>
            </a:r>
            <a:r>
              <a:rPr lang="en-US" sz="1059" b="0" i="0" kern="1200" baseline="0" dirty="0" smtClean="0">
                <a:solidFill>
                  <a:schemeClr val="tx1"/>
                </a:solidFill>
                <a:effectLst/>
                <a:latin typeface="+mj-lt"/>
                <a:ea typeface="+mn-ea"/>
                <a:cs typeface="+mn-cs"/>
              </a:rPr>
              <a:t> is </a:t>
            </a:r>
            <a:r>
              <a:rPr lang="en-US" sz="1059" b="0" i="0" kern="1200" dirty="0" smtClean="0">
                <a:solidFill>
                  <a:schemeClr val="tx1"/>
                </a:solidFill>
                <a:effectLst/>
                <a:latin typeface="+mj-lt"/>
                <a:ea typeface="+mn-ea"/>
                <a:cs typeface="+mn-cs"/>
              </a:rPr>
              <a:t>convinced that getting it right is a respect issue. Looking at rape </a:t>
            </a:r>
            <a:r>
              <a:rPr lang="en-US" sz="1059" b="0" i="1" kern="1200" dirty="0" smtClean="0">
                <a:solidFill>
                  <a:schemeClr val="tx1"/>
                </a:solidFill>
                <a:effectLst/>
                <a:latin typeface="+mj-lt"/>
                <a:ea typeface="+mn-ea"/>
                <a:cs typeface="+mn-cs"/>
              </a:rPr>
              <a:t>data</a:t>
            </a:r>
            <a:r>
              <a:rPr lang="en-US" sz="1059" b="0" i="0" kern="1200" dirty="0" smtClean="0">
                <a:solidFill>
                  <a:schemeClr val="tx1"/>
                </a:solidFill>
                <a:effectLst/>
                <a:latin typeface="+mj-lt"/>
                <a:ea typeface="+mn-ea"/>
                <a:cs typeface="+mn-cs"/>
              </a:rPr>
              <a:t> and asking the wrong questions (or overgeneralizing, or ignoring complexity) is akin to looking at a rape </a:t>
            </a:r>
            <a:r>
              <a:rPr lang="en-US" sz="1059" b="0" i="1" kern="1200" dirty="0" smtClean="0">
                <a:solidFill>
                  <a:schemeClr val="tx1"/>
                </a:solidFill>
                <a:effectLst/>
                <a:latin typeface="+mj-lt"/>
                <a:ea typeface="+mn-ea"/>
                <a:cs typeface="+mn-cs"/>
              </a:rPr>
              <a:t>survivor</a:t>
            </a:r>
            <a:r>
              <a:rPr lang="en-US" sz="1059" b="0" i="0" kern="1200" dirty="0" smtClean="0">
                <a:solidFill>
                  <a:schemeClr val="tx1"/>
                </a:solidFill>
                <a:effectLst/>
                <a:latin typeface="+mj-lt"/>
                <a:ea typeface="+mn-ea"/>
                <a:cs typeface="+mn-cs"/>
              </a:rPr>
              <a:t> and doing the same. She</a:t>
            </a:r>
            <a:r>
              <a:rPr lang="en-US" sz="1059" b="0" i="0" kern="1200" baseline="0" dirty="0" smtClean="0">
                <a:solidFill>
                  <a:schemeClr val="tx1"/>
                </a:solidFill>
                <a:effectLst/>
                <a:latin typeface="+mj-lt"/>
                <a:ea typeface="+mn-ea"/>
                <a:cs typeface="+mn-cs"/>
              </a:rPr>
              <a:t> </a:t>
            </a:r>
            <a:r>
              <a:rPr lang="en-US" sz="1059" b="0" i="0" kern="1200" dirty="0" smtClean="0">
                <a:solidFill>
                  <a:schemeClr val="tx1"/>
                </a:solidFill>
                <a:effectLst/>
                <a:latin typeface="+mj-lt"/>
                <a:ea typeface="+mn-ea"/>
                <a:cs typeface="+mn-cs"/>
              </a:rPr>
              <a:t>wants to be sure we do better for the women and men who have already suffered enough.  </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6335740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In the introduction to his book, Edward </a:t>
            </a:r>
            <a:r>
              <a:rPr lang="en-US" sz="1059" b="0" i="0" kern="1200" dirty="0" err="1" smtClean="0">
                <a:solidFill>
                  <a:schemeClr val="tx1"/>
                </a:solidFill>
                <a:effectLst/>
                <a:latin typeface="+mj-lt"/>
                <a:ea typeface="+mn-ea"/>
                <a:cs typeface="+mn-cs"/>
              </a:rPr>
              <a:t>Tufte</a:t>
            </a:r>
            <a:r>
              <a:rPr lang="en-US" sz="1059" b="0" i="0" kern="1200" dirty="0" smtClean="0">
                <a:solidFill>
                  <a:schemeClr val="tx1"/>
                </a:solidFill>
                <a:effectLst/>
                <a:latin typeface="+mj-lt"/>
                <a:ea typeface="+mn-ea"/>
                <a:cs typeface="+mn-cs"/>
              </a:rPr>
              <a:t>, the leading scholar of information visualization talks of the moral grounds to which information visualization should strive. He talks of “universal principles of analytical thinking” as the foundations of information design work and opposes the role of subjective contexts like local customs, fashion and technology in their making. </a:t>
            </a:r>
            <a:r>
              <a:rPr lang="en-US" sz="1059" b="0" i="0" kern="1200" dirty="0" err="1" smtClean="0">
                <a:solidFill>
                  <a:schemeClr val="tx1"/>
                </a:solidFill>
                <a:effectLst/>
                <a:latin typeface="+mj-lt"/>
                <a:ea typeface="+mn-ea"/>
                <a:cs typeface="+mn-cs"/>
              </a:rPr>
              <a:t>Tufte’s</a:t>
            </a:r>
            <a:r>
              <a:rPr lang="en-US" sz="1059" b="0" i="0" kern="1200" dirty="0" smtClean="0">
                <a:solidFill>
                  <a:schemeClr val="tx1"/>
                </a:solidFill>
                <a:effectLst/>
                <a:latin typeface="+mj-lt"/>
                <a:ea typeface="+mn-ea"/>
                <a:cs typeface="+mn-cs"/>
              </a:rPr>
              <a:t> decision to title his book </a:t>
            </a:r>
            <a:r>
              <a:rPr lang="en-US" sz="1059" b="0" i="1" kern="1200" dirty="0" smtClean="0">
                <a:solidFill>
                  <a:schemeClr val="tx1"/>
                </a:solidFill>
                <a:effectLst/>
                <a:latin typeface="+mj-lt"/>
                <a:ea typeface="+mn-ea"/>
                <a:cs typeface="+mn-cs"/>
              </a:rPr>
              <a:t>“Beautiful Evidence”</a:t>
            </a:r>
            <a:r>
              <a:rPr lang="en-US" sz="1059" b="0" i="0" kern="1200" dirty="0" smtClean="0">
                <a:solidFill>
                  <a:schemeClr val="tx1"/>
                </a:solidFill>
                <a:effectLst/>
                <a:latin typeface="+mj-lt"/>
                <a:ea typeface="+mn-ea"/>
                <a:cs typeface="+mn-cs"/>
              </a:rPr>
              <a:t>, seems like an attempt to define the ideal presentation of data: to </a:t>
            </a:r>
            <a:r>
              <a:rPr lang="en-US" sz="1059" b="0" i="1" kern="1200" dirty="0" smtClean="0">
                <a:solidFill>
                  <a:schemeClr val="tx1"/>
                </a:solidFill>
                <a:effectLst/>
                <a:latin typeface="+mj-lt"/>
                <a:ea typeface="+mn-ea"/>
                <a:cs typeface="+mn-cs"/>
              </a:rPr>
              <a:t>"delight both by the wonder of the spectacle and the accuracy of expression."</a:t>
            </a:r>
            <a:r>
              <a:rPr lang="en-US" sz="1059" b="0" i="0" kern="1200" dirty="0" smtClean="0">
                <a:solidFill>
                  <a:schemeClr val="tx1"/>
                </a:solidFill>
                <a:effectLst/>
                <a:latin typeface="+mj-lt"/>
                <a:ea typeface="+mn-ea"/>
                <a:cs typeface="+mn-cs"/>
              </a:rPr>
              <a:t> </a:t>
            </a:r>
            <a:r>
              <a:rPr lang="en-US" sz="1059" b="0" i="0" kern="1200" dirty="0" err="1" smtClean="0">
                <a:solidFill>
                  <a:schemeClr val="tx1"/>
                </a:solidFill>
                <a:effectLst/>
                <a:latin typeface="+mj-lt"/>
                <a:ea typeface="+mn-ea"/>
                <a:cs typeface="+mn-cs"/>
              </a:rPr>
              <a:t>Tufte</a:t>
            </a:r>
            <a:r>
              <a:rPr lang="en-US" sz="1059" b="0" i="0" kern="1200" dirty="0" smtClean="0">
                <a:solidFill>
                  <a:schemeClr val="tx1"/>
                </a:solidFill>
                <a:effectLst/>
                <a:latin typeface="+mj-lt"/>
                <a:ea typeface="+mn-ea"/>
                <a:cs typeface="+mn-cs"/>
              </a:rPr>
              <a:t> does not deny the dangers of manipulative imaging, and devotes two chapters to warn us against these “</a:t>
            </a:r>
            <a:r>
              <a:rPr lang="en-US" sz="1059" b="0" i="1" kern="1200" dirty="0" smtClean="0">
                <a:solidFill>
                  <a:schemeClr val="tx1"/>
                </a:solidFill>
                <a:effectLst/>
                <a:latin typeface="+mj-lt"/>
                <a:ea typeface="+mn-ea"/>
                <a:cs typeface="+mn-cs"/>
              </a:rPr>
              <a:t>unbeautiful anti-evidence”</a:t>
            </a:r>
            <a:r>
              <a:rPr lang="en-US" sz="1059" b="0" i="0" kern="1200" dirty="0" smtClean="0">
                <a:solidFill>
                  <a:schemeClr val="tx1"/>
                </a:solidFill>
                <a:effectLst/>
                <a:latin typeface="+mj-lt"/>
                <a:ea typeface="+mn-ea"/>
                <a:cs typeface="+mn-cs"/>
              </a:rPr>
              <a:t>, but I would argue that a lie can still be beautiful and that even honest image making should not be regarded as evidence.</a:t>
            </a:r>
          </a:p>
          <a:p>
            <a:r>
              <a:rPr lang="en-US" sz="1059" b="0" i="0" kern="1200" dirty="0" smtClean="0">
                <a:solidFill>
                  <a:schemeClr val="tx1"/>
                </a:solidFill>
                <a:effectLst/>
                <a:latin typeface="+mj-lt"/>
                <a:ea typeface="+mn-ea"/>
                <a:cs typeface="+mn-cs"/>
              </a:rPr>
              <a:t>I am not sure we should expect the design of </a:t>
            </a:r>
            <a:r>
              <a:rPr lang="en-US" sz="1059" b="0" i="1" kern="1200" dirty="0" smtClean="0">
                <a:solidFill>
                  <a:schemeClr val="tx1"/>
                </a:solidFill>
                <a:effectLst/>
                <a:latin typeface="+mj-lt"/>
                <a:ea typeface="+mn-ea"/>
                <a:cs typeface="+mn-cs"/>
              </a:rPr>
              <a:t>“Beautiful Evidence”</a:t>
            </a:r>
            <a:r>
              <a:rPr lang="en-US" sz="1059" b="0" i="0" kern="1200" dirty="0" smtClean="0">
                <a:solidFill>
                  <a:schemeClr val="tx1"/>
                </a:solidFill>
                <a:effectLst/>
                <a:latin typeface="+mj-lt"/>
                <a:ea typeface="+mn-ea"/>
                <a:cs typeface="+mn-cs"/>
              </a:rPr>
              <a:t>, as much as we should learn to regard these visual expressions as a form of speech and therefore as “beautiful arguments”. In these beautiful arguments the delight, the wonder and the spectacle might actually stand in the way of accurate representation of reality. While </a:t>
            </a:r>
            <a:r>
              <a:rPr lang="en-US" sz="1059" b="0" i="0" kern="1200" dirty="0" err="1" smtClean="0">
                <a:solidFill>
                  <a:schemeClr val="tx1"/>
                </a:solidFill>
                <a:effectLst/>
                <a:latin typeface="+mj-lt"/>
                <a:ea typeface="+mn-ea"/>
                <a:cs typeface="+mn-cs"/>
              </a:rPr>
              <a:t>Tufte</a:t>
            </a:r>
            <a:r>
              <a:rPr lang="en-US" sz="1059" b="0" i="0" kern="1200" dirty="0" smtClean="0">
                <a:solidFill>
                  <a:schemeClr val="tx1"/>
                </a:solidFill>
                <a:effectLst/>
                <a:latin typeface="+mj-lt"/>
                <a:ea typeface="+mn-ea"/>
                <a:cs typeface="+mn-cs"/>
              </a:rPr>
              <a:t> acknowledges evidence presentation is a form of discourse, he practically advocates we limit the discourse and keep our images a-political. However too-often this seemingly scientific, fact-driven, a-political visual makes us drop our guard and de-politicizes these seductive beautiful arguments.</a:t>
            </a:r>
          </a:p>
          <a:p>
            <a:r>
              <a:rPr lang="en-US" sz="1059" b="0" i="0" kern="1200" dirty="0" smtClean="0">
                <a:solidFill>
                  <a:schemeClr val="tx1"/>
                </a:solidFill>
                <a:effectLst/>
                <a:latin typeface="+mj-lt"/>
                <a:ea typeface="+mn-ea"/>
                <a:cs typeface="+mn-cs"/>
              </a:rPr>
              <a:t>Our eyes are trained to process the visual environment as evidence, and to process the products of language as arguments. Therefore, whether beautiful or ugly, visual lies masquerade as evidence and slip under our radar. We, in return, readjust our worldview to accommodate these visual lies as we do when we witness evidence. As long as we do this, there will be those who will continue to tell these visual-lies, convincing us, and often themselves, that evidence will make itself evident and that subjective culture and political biases won’t creep in.</a:t>
            </a:r>
          </a:p>
          <a:p>
            <a:r>
              <a:rPr lang="en-US" sz="1059" b="0" i="0" kern="1200" dirty="0" smtClean="0">
                <a:solidFill>
                  <a:schemeClr val="tx1"/>
                </a:solidFill>
                <a:effectLst/>
                <a:latin typeface="+mj-lt"/>
                <a:ea typeface="+mn-ea"/>
                <a:cs typeface="+mn-cs"/>
              </a:rPr>
              <a:t>I am not advocating an iconoclastic anti-visual approach. I, like </a:t>
            </a:r>
            <a:r>
              <a:rPr lang="en-US" sz="1059" b="0" i="0" kern="1200" dirty="0" err="1" smtClean="0">
                <a:solidFill>
                  <a:schemeClr val="tx1"/>
                </a:solidFill>
                <a:effectLst/>
                <a:latin typeface="+mj-lt"/>
                <a:ea typeface="+mn-ea"/>
                <a:cs typeface="+mn-cs"/>
              </a:rPr>
              <a:t>Tufte</a:t>
            </a:r>
            <a:r>
              <a:rPr lang="en-US" sz="1059" b="0" i="0" kern="1200" dirty="0" smtClean="0">
                <a:solidFill>
                  <a:schemeClr val="tx1"/>
                </a:solidFill>
                <a:effectLst/>
                <a:latin typeface="+mj-lt"/>
                <a:ea typeface="+mn-ea"/>
                <a:cs typeface="+mn-cs"/>
              </a:rPr>
              <a:t> and many others, believe visual language should be an integral part of analytic thinking, deliberation and communication. But I suggest we do not strive for seamless visual communication. The straight line from data and information through visuals to knowledge and wisdom doesn’t exist and we should not pretend that it does. Rather than seamless design, data visualization should embrace the </a:t>
            </a:r>
            <a:r>
              <a:rPr lang="en-US" sz="1059" b="0" i="0" kern="1200" dirty="0" err="1" smtClean="0">
                <a:solidFill>
                  <a:schemeClr val="tx1"/>
                </a:solidFill>
                <a:effectLst/>
                <a:latin typeface="+mj-lt"/>
                <a:ea typeface="+mn-ea"/>
                <a:cs typeface="+mn-cs"/>
              </a:rPr>
              <a:t>seamful</a:t>
            </a:r>
            <a:r>
              <a:rPr lang="en-US" sz="1059" b="0" i="0" kern="1200" dirty="0" smtClean="0">
                <a:solidFill>
                  <a:schemeClr val="tx1"/>
                </a:solidFill>
                <a:effectLst/>
                <a:latin typeface="+mj-lt"/>
                <a:ea typeface="+mn-ea"/>
                <a:cs typeface="+mn-cs"/>
              </a:rPr>
              <a:t> approach that deliberately exposes the seams of the fallible human process of image making. One that acknowledges the image as an argument, as speech, as a part of visual language, to be debated with, questioned, talked back to or even visualized back to.</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3119471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https://tc14.tableau.com/schedule/content/910 @ </a:t>
            </a:r>
            <a:r>
              <a:rPr lang="en-US" dirty="0" smtClean="0"/>
              <a:t>27:45</a:t>
            </a:r>
            <a:r>
              <a:rPr lang="en-US" baseline="0" dirty="0" smtClean="0"/>
              <a:t>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907382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4/11/2016 10:11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4015036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u="none" strike="noStrike" kern="1200" dirty="0" smtClean="0">
                <a:solidFill>
                  <a:schemeClr val="tx1"/>
                </a:solidFill>
                <a:effectLst/>
                <a:latin typeface="+mj-lt"/>
                <a:ea typeface="+mn-ea"/>
                <a:cs typeface="+mn-cs"/>
                <a:hlinkClick r:id="rId3"/>
              </a:rPr>
              <a:t>Enrico </a:t>
            </a:r>
            <a:r>
              <a:rPr lang="en-US" sz="1059" b="0" i="0" u="none" strike="noStrike" kern="1200" dirty="0" err="1" smtClean="0">
                <a:solidFill>
                  <a:schemeClr val="tx1"/>
                </a:solidFill>
                <a:effectLst/>
                <a:latin typeface="+mj-lt"/>
                <a:ea typeface="+mn-ea"/>
                <a:cs typeface="+mn-cs"/>
                <a:hlinkClick r:id="rId3"/>
              </a:rPr>
              <a:t>Bertini</a:t>
            </a:r>
            <a:r>
              <a:rPr lang="en-US" sz="1059" b="0" i="0" u="none" strike="noStrike" kern="1200" dirty="0" smtClean="0">
                <a:solidFill>
                  <a:schemeClr val="tx1"/>
                </a:solidFill>
                <a:effectLst/>
                <a:latin typeface="+mj-lt"/>
                <a:ea typeface="+mn-ea"/>
                <a:cs typeface="+mn-cs"/>
              </a:rPr>
              <a:t> of http://fellinlovewithdata.com/</a:t>
            </a:r>
          </a:p>
          <a:p>
            <a:endParaRPr lang="en-US" sz="1059" b="0" i="0" u="none" strike="noStrike"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This comment really hits a nerve on me as I have been thinking about this issue quite a lot lately. I must confess I am no longer satisfied with the word “visualization”. And I am even less satisfied by all the other paraphernalia people like to use: data visualization, interactive visualization, information visualization, visual analytics, infographics, etc.</a:t>
            </a:r>
          </a:p>
          <a:p>
            <a:r>
              <a:rPr lang="en-US" sz="1059" b="0" i="0" kern="1200" dirty="0" smtClean="0">
                <a:solidFill>
                  <a:schemeClr val="tx1"/>
                </a:solidFill>
                <a:effectLst/>
                <a:latin typeface="+mj-lt"/>
                <a:ea typeface="+mn-ea"/>
                <a:cs typeface="+mn-cs"/>
              </a:rPr>
              <a:t>The reason is that I think all these words do not describe well the work I and many other people do. While visualization seems to be appropriate when the main purpose is data presentation, I don’t think it captures the value of visualization when it is used as a data </a:t>
            </a:r>
            <a:r>
              <a:rPr lang="en-US" sz="1059" b="0" i="0" kern="1200" dirty="0" err="1" smtClean="0">
                <a:solidFill>
                  <a:schemeClr val="tx1"/>
                </a:solidFill>
                <a:effectLst/>
                <a:latin typeface="+mj-lt"/>
                <a:ea typeface="+mn-ea"/>
                <a:cs typeface="+mn-cs"/>
              </a:rPr>
              <a:t>sensemaking</a:t>
            </a:r>
            <a:r>
              <a:rPr lang="en-US" sz="1059" b="0" i="0" kern="1200" dirty="0" smtClean="0">
                <a:solidFill>
                  <a:schemeClr val="tx1"/>
                </a:solidFill>
                <a:effectLst/>
                <a:latin typeface="+mj-lt"/>
                <a:ea typeface="+mn-ea"/>
                <a:cs typeface="+mn-cs"/>
              </a:rPr>
              <a:t> tool.</a:t>
            </a:r>
          </a:p>
          <a:p>
            <a:r>
              <a:rPr lang="en-US" sz="1059" b="0" i="0" kern="1200" dirty="0" smtClean="0">
                <a:solidFill>
                  <a:schemeClr val="tx1"/>
                </a:solidFill>
                <a:effectLst/>
                <a:latin typeface="+mj-lt"/>
                <a:ea typeface="+mn-ea"/>
                <a:cs typeface="+mn-cs"/>
              </a:rPr>
              <a:t>When used for this purpose interaction is crucial. Analysis looks more like a continuous loop between these steps:</a:t>
            </a:r>
          </a:p>
          <a:p>
            <a:r>
              <a:rPr lang="en-US" sz="1059" b="0" i="0" kern="1200" dirty="0" smtClean="0">
                <a:solidFill>
                  <a:schemeClr val="tx1"/>
                </a:solidFill>
                <a:effectLst/>
                <a:latin typeface="+mj-lt"/>
                <a:ea typeface="+mn-ea"/>
                <a:cs typeface="+mn-cs"/>
              </a:rPr>
              <a:t>specify to the computer what you want to see and how (the specific visual representation)</a:t>
            </a:r>
          </a:p>
          <a:p>
            <a:r>
              <a:rPr lang="en-US" sz="1059" b="0" i="0" kern="1200" dirty="0" smtClean="0">
                <a:solidFill>
                  <a:schemeClr val="tx1"/>
                </a:solidFill>
                <a:effectLst/>
                <a:latin typeface="+mj-lt"/>
                <a:ea typeface="+mn-ea"/>
                <a:cs typeface="+mn-cs"/>
              </a:rPr>
              <a:t>detect patterns, interpret the results and generate questions</a:t>
            </a:r>
          </a:p>
          <a:p>
            <a:r>
              <a:rPr lang="en-US" sz="1059" b="0" i="0" kern="1200" dirty="0" smtClean="0">
                <a:solidFill>
                  <a:schemeClr val="tx1"/>
                </a:solidFill>
                <a:effectLst/>
                <a:latin typeface="+mj-lt"/>
                <a:ea typeface="+mn-ea"/>
                <a:cs typeface="+mn-cs"/>
              </a:rPr>
              <a:t>ask the computer to change the data and/or the visualization to accommodate the new question(s)</a:t>
            </a:r>
          </a:p>
          <a:p>
            <a:r>
              <a:rPr lang="en-US" sz="1059" b="0" i="0" kern="1200" dirty="0" smtClean="0">
                <a:solidFill>
                  <a:schemeClr val="tx1"/>
                </a:solidFill>
                <a:effectLst/>
                <a:latin typeface="+mj-lt"/>
                <a:ea typeface="+mn-ea"/>
                <a:cs typeface="+mn-cs"/>
              </a:rPr>
              <a:t>assess the results … repeat …</a:t>
            </a:r>
          </a:p>
          <a:p>
            <a:r>
              <a:rPr lang="en-US" sz="1059" b="0" i="1" kern="1200" dirty="0" smtClean="0">
                <a:solidFill>
                  <a:schemeClr val="tx1"/>
                </a:solidFill>
                <a:effectLst/>
                <a:latin typeface="+mj-lt"/>
                <a:ea typeface="+mn-ea"/>
                <a:cs typeface="+mn-cs"/>
              </a:rPr>
              <a:t>Analytical discourse</a:t>
            </a:r>
            <a:r>
              <a:rPr lang="en-US" sz="1059" b="0" i="0" kern="1200" dirty="0" smtClean="0">
                <a:solidFill>
                  <a:schemeClr val="tx1"/>
                </a:solidFill>
                <a:effectLst/>
                <a:latin typeface="+mj-lt"/>
                <a:ea typeface="+mn-ea"/>
                <a:cs typeface="+mn-cs"/>
              </a:rPr>
              <a:t> is a term I saw used in the </a:t>
            </a:r>
            <a:r>
              <a:rPr lang="en-US" sz="1059" b="0" i="0" u="sng" kern="1200" dirty="0" smtClean="0">
                <a:solidFill>
                  <a:schemeClr val="tx1"/>
                </a:solidFill>
                <a:effectLst/>
                <a:latin typeface="+mj-lt"/>
                <a:ea typeface="+mn-ea"/>
                <a:cs typeface="+mn-cs"/>
                <a:hlinkClick r:id="rId4"/>
              </a:rPr>
              <a:t>visual analytics agenda</a:t>
            </a:r>
            <a:r>
              <a:rPr lang="en-US" sz="1059" b="0" i="0" kern="1200" dirty="0" smtClean="0">
                <a:solidFill>
                  <a:schemeClr val="tx1"/>
                </a:solidFill>
                <a:effectLst/>
                <a:latin typeface="+mj-lt"/>
                <a:ea typeface="+mn-ea"/>
                <a:cs typeface="+mn-cs"/>
              </a:rPr>
              <a:t> a few years back and I think it captures very well this concept. This all interplay and discourse between the machine and the human. This is what many of us are after and I am not sure the term visualization is able to express this concept in its entirety. The value of these tools is not exclusively in the visual representation; interaction plays a major role.</a:t>
            </a:r>
          </a:p>
          <a:p>
            <a:r>
              <a:rPr lang="en-US" sz="1059" b="0" i="0" kern="1200" dirty="0" smtClean="0">
                <a:solidFill>
                  <a:schemeClr val="tx1"/>
                </a:solidFill>
                <a:effectLst/>
                <a:latin typeface="+mj-lt"/>
                <a:ea typeface="+mn-ea"/>
                <a:cs typeface="+mn-cs"/>
              </a:rPr>
              <a:t>This became even more apparent to me while teaching my </a:t>
            </a:r>
            <a:r>
              <a:rPr lang="en-US" sz="1059" b="0" i="0" kern="1200" dirty="0" err="1" smtClean="0">
                <a:solidFill>
                  <a:schemeClr val="tx1"/>
                </a:solidFill>
                <a:effectLst/>
                <a:latin typeface="+mj-lt"/>
                <a:ea typeface="+mn-ea"/>
                <a:cs typeface="+mn-cs"/>
              </a:rPr>
              <a:t>InfoVis</a:t>
            </a:r>
            <a:r>
              <a:rPr lang="en-US" sz="1059" b="0" i="0" kern="1200" dirty="0" smtClean="0">
                <a:solidFill>
                  <a:schemeClr val="tx1"/>
                </a:solidFill>
                <a:effectLst/>
                <a:latin typeface="+mj-lt"/>
                <a:ea typeface="+mn-ea"/>
                <a:cs typeface="+mn-cs"/>
              </a:rPr>
              <a:t> course this semester. I teach a lot of things about visual representation but when students come down to building software for their projects, what they are really working on is a fully-fledged user interface. They have multiple linked views, search boxes, dynamic query sliders and all the rest. It’s interactive user interface design they end up doing, not visualization. And user interface design carries a lot of additional challenges that go beyond visual representation. Sure, designing the appropriate representation is still very important but many other choices impact the final results.</a:t>
            </a:r>
          </a:p>
          <a:p>
            <a:r>
              <a:rPr lang="en-US" sz="1059" b="0" i="0" kern="1200" dirty="0" smtClean="0">
                <a:solidFill>
                  <a:schemeClr val="tx1"/>
                </a:solidFill>
                <a:effectLst/>
                <a:latin typeface="+mj-lt"/>
                <a:ea typeface="+mn-ea"/>
                <a:cs typeface="+mn-cs"/>
              </a:rPr>
              <a:t>For instance all my students’ projects have multiple interactive views, maybe sometime just a main visualization, a list of terms and a couple of query sliders for dynamic filtering, but how do you call that? I call that visualization but in practice it’s a complex user interface. Or a “data interface” as suggested by Yin.</a:t>
            </a:r>
          </a:p>
          <a:p>
            <a:r>
              <a:rPr lang="en-US" sz="1059" b="0" i="0" kern="1200" dirty="0" smtClean="0">
                <a:solidFill>
                  <a:schemeClr val="tx1"/>
                </a:solidFill>
                <a:effectLst/>
                <a:latin typeface="+mj-lt"/>
                <a:ea typeface="+mn-ea"/>
                <a:cs typeface="+mn-cs"/>
              </a:rPr>
              <a:t>One last note. While thinking about this whole idea I recalled that </a:t>
            </a:r>
            <a:r>
              <a:rPr lang="en-US" sz="1059" b="0" i="0" u="sng" kern="1200" dirty="0" smtClean="0">
                <a:solidFill>
                  <a:schemeClr val="tx1"/>
                </a:solidFill>
                <a:effectLst/>
                <a:latin typeface="+mj-lt"/>
                <a:ea typeface="+mn-ea"/>
                <a:cs typeface="+mn-cs"/>
                <a:hlinkClick r:id="rId5"/>
              </a:rPr>
              <a:t>Jeff </a:t>
            </a:r>
            <a:r>
              <a:rPr lang="en-US" sz="1059" b="0" i="0" u="sng" kern="1200" dirty="0" err="1" smtClean="0">
                <a:solidFill>
                  <a:schemeClr val="tx1"/>
                </a:solidFill>
                <a:effectLst/>
                <a:latin typeface="+mj-lt"/>
                <a:ea typeface="+mn-ea"/>
                <a:cs typeface="+mn-cs"/>
                <a:hlinkClick r:id="rId5"/>
              </a:rPr>
              <a:t>Heer</a:t>
            </a:r>
            <a:r>
              <a:rPr lang="en-US" sz="1059" b="0" i="0" kern="1200" dirty="0" err="1" smtClean="0">
                <a:solidFill>
                  <a:schemeClr val="tx1"/>
                </a:solidFill>
                <a:effectLst/>
                <a:latin typeface="+mj-lt"/>
                <a:ea typeface="+mn-ea"/>
                <a:cs typeface="+mn-cs"/>
              </a:rPr>
              <a:t>‘s</a:t>
            </a:r>
            <a:r>
              <a:rPr lang="en-US" sz="1059" b="0" i="0" kern="1200" dirty="0" smtClean="0">
                <a:solidFill>
                  <a:schemeClr val="tx1"/>
                </a:solidFill>
                <a:effectLst/>
                <a:latin typeface="+mj-lt"/>
                <a:ea typeface="+mn-ea"/>
                <a:cs typeface="+mn-cs"/>
              </a:rPr>
              <a:t> lab at UW is </a:t>
            </a:r>
            <a:r>
              <a:rPr lang="en-US" sz="1059" b="0" i="0" kern="1200" dirty="0" err="1" smtClean="0">
                <a:solidFill>
                  <a:schemeClr val="tx1"/>
                </a:solidFill>
                <a:effectLst/>
                <a:latin typeface="+mj-lt"/>
                <a:ea typeface="+mn-ea"/>
                <a:cs typeface="+mn-cs"/>
              </a:rPr>
              <a:t>called</a:t>
            </a:r>
            <a:r>
              <a:rPr lang="en-US" sz="1059" b="0" i="0" u="sng" kern="1200" dirty="0" err="1" smtClean="0">
                <a:solidFill>
                  <a:schemeClr val="tx1"/>
                </a:solidFill>
                <a:effectLst/>
                <a:latin typeface="+mj-lt"/>
                <a:ea typeface="+mn-ea"/>
                <a:cs typeface="+mn-cs"/>
                <a:hlinkClick r:id="rId6"/>
              </a:rPr>
              <a:t>Interactive</a:t>
            </a:r>
            <a:r>
              <a:rPr lang="en-US" sz="1059" b="0" i="0" u="sng" kern="1200" dirty="0" smtClean="0">
                <a:solidFill>
                  <a:schemeClr val="tx1"/>
                </a:solidFill>
                <a:effectLst/>
                <a:latin typeface="+mj-lt"/>
                <a:ea typeface="+mn-ea"/>
                <a:cs typeface="+mn-cs"/>
                <a:hlinkClick r:id="rId6"/>
              </a:rPr>
              <a:t> Data Lab</a:t>
            </a:r>
            <a:r>
              <a:rPr lang="en-US" sz="1059" b="0" i="0" kern="1200" dirty="0" smtClean="0">
                <a:solidFill>
                  <a:schemeClr val="tx1"/>
                </a:solidFill>
                <a:effectLst/>
                <a:latin typeface="+mj-lt"/>
                <a:ea typeface="+mn-ea"/>
                <a:cs typeface="+mn-cs"/>
              </a:rPr>
              <a:t> and I think he’s got it right. Interaction with the data is the main thing, visualization is the medium we use to create part of this interaction.</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703206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u="none" strike="noStrike" kern="1200" dirty="0" smtClean="0">
                <a:solidFill>
                  <a:schemeClr val="tx1"/>
                </a:solidFill>
                <a:effectLst/>
                <a:latin typeface="+mj-lt"/>
                <a:ea typeface="+mn-ea"/>
                <a:cs typeface="+mn-cs"/>
                <a:hlinkClick r:id="rId3"/>
              </a:rPr>
              <a:t>Enrico </a:t>
            </a:r>
            <a:r>
              <a:rPr lang="en-US" sz="1059" b="0" i="0" u="none" strike="noStrike" kern="1200" dirty="0" err="1" smtClean="0">
                <a:solidFill>
                  <a:schemeClr val="tx1"/>
                </a:solidFill>
                <a:effectLst/>
                <a:latin typeface="+mj-lt"/>
                <a:ea typeface="+mn-ea"/>
                <a:cs typeface="+mn-cs"/>
                <a:hlinkClick r:id="rId3"/>
              </a:rPr>
              <a:t>Bertini</a:t>
            </a:r>
            <a:r>
              <a:rPr lang="en-US" sz="1059" b="0" i="0" u="none" strike="noStrike" kern="1200" dirty="0" smtClean="0">
                <a:solidFill>
                  <a:schemeClr val="tx1"/>
                </a:solidFill>
                <a:effectLst/>
                <a:latin typeface="+mj-lt"/>
                <a:ea typeface="+mn-ea"/>
                <a:cs typeface="+mn-cs"/>
              </a:rPr>
              <a:t> of http://fellinlovewithdata.com/</a:t>
            </a:r>
          </a:p>
          <a:p>
            <a:endParaRPr lang="en-US" sz="1059" b="0" i="0" u="none" strike="noStrike"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This comment really hits a nerve on me as I have been thinking about this issue quite a lot lately. I must confess I am no longer satisfied with the word “visualization”. And I am even less satisfied by all the other paraphernalia people like to use: data visualization, interactive visualization, information visualization, visual analytics, infographics, etc.</a:t>
            </a:r>
          </a:p>
          <a:p>
            <a:r>
              <a:rPr lang="en-US" sz="1059" b="0" i="0" kern="1200" dirty="0" smtClean="0">
                <a:solidFill>
                  <a:schemeClr val="tx1"/>
                </a:solidFill>
                <a:effectLst/>
                <a:latin typeface="+mj-lt"/>
                <a:ea typeface="+mn-ea"/>
                <a:cs typeface="+mn-cs"/>
              </a:rPr>
              <a:t>The reason is that I think all these words do not describe well the work I and many other people do. While visualization seems to be appropriate when the main purpose is data presentation, I don’t think it captures the value of visualization when it is used as a data </a:t>
            </a:r>
            <a:r>
              <a:rPr lang="en-US" sz="1059" b="0" i="0" kern="1200" dirty="0" err="1" smtClean="0">
                <a:solidFill>
                  <a:schemeClr val="tx1"/>
                </a:solidFill>
                <a:effectLst/>
                <a:latin typeface="+mj-lt"/>
                <a:ea typeface="+mn-ea"/>
                <a:cs typeface="+mn-cs"/>
              </a:rPr>
              <a:t>sensemaking</a:t>
            </a:r>
            <a:r>
              <a:rPr lang="en-US" sz="1059" b="0" i="0" kern="1200" dirty="0" smtClean="0">
                <a:solidFill>
                  <a:schemeClr val="tx1"/>
                </a:solidFill>
                <a:effectLst/>
                <a:latin typeface="+mj-lt"/>
                <a:ea typeface="+mn-ea"/>
                <a:cs typeface="+mn-cs"/>
              </a:rPr>
              <a:t> tool.</a:t>
            </a:r>
          </a:p>
          <a:p>
            <a:r>
              <a:rPr lang="en-US" sz="1059" b="0" i="0" kern="1200" dirty="0" smtClean="0">
                <a:solidFill>
                  <a:schemeClr val="tx1"/>
                </a:solidFill>
                <a:effectLst/>
                <a:latin typeface="+mj-lt"/>
                <a:ea typeface="+mn-ea"/>
                <a:cs typeface="+mn-cs"/>
              </a:rPr>
              <a:t>When used for this purpose interaction is crucial. Analysis looks more like a continuous loop between these steps:</a:t>
            </a:r>
          </a:p>
          <a:p>
            <a:r>
              <a:rPr lang="en-US" sz="1059" b="0" i="0" kern="1200" dirty="0" smtClean="0">
                <a:solidFill>
                  <a:schemeClr val="tx1"/>
                </a:solidFill>
                <a:effectLst/>
                <a:latin typeface="+mj-lt"/>
                <a:ea typeface="+mn-ea"/>
                <a:cs typeface="+mn-cs"/>
              </a:rPr>
              <a:t>specify to the computer what you want to see and how (the specific visual representation)</a:t>
            </a:r>
          </a:p>
          <a:p>
            <a:r>
              <a:rPr lang="en-US" sz="1059" b="0" i="0" kern="1200" dirty="0" smtClean="0">
                <a:solidFill>
                  <a:schemeClr val="tx1"/>
                </a:solidFill>
                <a:effectLst/>
                <a:latin typeface="+mj-lt"/>
                <a:ea typeface="+mn-ea"/>
                <a:cs typeface="+mn-cs"/>
              </a:rPr>
              <a:t>detect patterns, interpret the results and generate questions</a:t>
            </a:r>
          </a:p>
          <a:p>
            <a:r>
              <a:rPr lang="en-US" sz="1059" b="0" i="0" kern="1200" dirty="0" smtClean="0">
                <a:solidFill>
                  <a:schemeClr val="tx1"/>
                </a:solidFill>
                <a:effectLst/>
                <a:latin typeface="+mj-lt"/>
                <a:ea typeface="+mn-ea"/>
                <a:cs typeface="+mn-cs"/>
              </a:rPr>
              <a:t>ask the computer to change the data and/or the visualization to accommodate the new question(s)</a:t>
            </a:r>
          </a:p>
          <a:p>
            <a:r>
              <a:rPr lang="en-US" sz="1059" b="0" i="0" kern="1200" dirty="0" smtClean="0">
                <a:solidFill>
                  <a:schemeClr val="tx1"/>
                </a:solidFill>
                <a:effectLst/>
                <a:latin typeface="+mj-lt"/>
                <a:ea typeface="+mn-ea"/>
                <a:cs typeface="+mn-cs"/>
              </a:rPr>
              <a:t>assess the results … repeat …</a:t>
            </a:r>
          </a:p>
          <a:p>
            <a:r>
              <a:rPr lang="en-US" sz="1059" b="0" i="1" kern="1200" dirty="0" smtClean="0">
                <a:solidFill>
                  <a:schemeClr val="tx1"/>
                </a:solidFill>
                <a:effectLst/>
                <a:latin typeface="+mj-lt"/>
                <a:ea typeface="+mn-ea"/>
                <a:cs typeface="+mn-cs"/>
              </a:rPr>
              <a:t>Analytical discourse</a:t>
            </a:r>
            <a:r>
              <a:rPr lang="en-US" sz="1059" b="0" i="0" kern="1200" dirty="0" smtClean="0">
                <a:solidFill>
                  <a:schemeClr val="tx1"/>
                </a:solidFill>
                <a:effectLst/>
                <a:latin typeface="+mj-lt"/>
                <a:ea typeface="+mn-ea"/>
                <a:cs typeface="+mn-cs"/>
              </a:rPr>
              <a:t> is a term I saw used in the </a:t>
            </a:r>
            <a:r>
              <a:rPr lang="en-US" sz="1059" b="0" i="0" u="sng" kern="1200" dirty="0" smtClean="0">
                <a:solidFill>
                  <a:schemeClr val="tx1"/>
                </a:solidFill>
                <a:effectLst/>
                <a:latin typeface="+mj-lt"/>
                <a:ea typeface="+mn-ea"/>
                <a:cs typeface="+mn-cs"/>
                <a:hlinkClick r:id="rId4"/>
              </a:rPr>
              <a:t>visual analytics agenda</a:t>
            </a:r>
            <a:r>
              <a:rPr lang="en-US" sz="1059" b="0" i="0" kern="1200" dirty="0" smtClean="0">
                <a:solidFill>
                  <a:schemeClr val="tx1"/>
                </a:solidFill>
                <a:effectLst/>
                <a:latin typeface="+mj-lt"/>
                <a:ea typeface="+mn-ea"/>
                <a:cs typeface="+mn-cs"/>
              </a:rPr>
              <a:t> a few years back and I think it captures very well this concept. This all interplay and discourse between the machine and the human. This is what many of us are after and I am not sure the term visualization is able to express this concept in its entirety. The value of these tools is not exclusively in the visual representation; interaction plays a major role.</a:t>
            </a:r>
          </a:p>
          <a:p>
            <a:r>
              <a:rPr lang="en-US" sz="1059" b="0" i="0" kern="1200" dirty="0" smtClean="0">
                <a:solidFill>
                  <a:schemeClr val="tx1"/>
                </a:solidFill>
                <a:effectLst/>
                <a:latin typeface="+mj-lt"/>
                <a:ea typeface="+mn-ea"/>
                <a:cs typeface="+mn-cs"/>
              </a:rPr>
              <a:t>This became even more apparent to me while teaching my </a:t>
            </a:r>
            <a:r>
              <a:rPr lang="en-US" sz="1059" b="0" i="0" kern="1200" dirty="0" err="1" smtClean="0">
                <a:solidFill>
                  <a:schemeClr val="tx1"/>
                </a:solidFill>
                <a:effectLst/>
                <a:latin typeface="+mj-lt"/>
                <a:ea typeface="+mn-ea"/>
                <a:cs typeface="+mn-cs"/>
              </a:rPr>
              <a:t>InfoVis</a:t>
            </a:r>
            <a:r>
              <a:rPr lang="en-US" sz="1059" b="0" i="0" kern="1200" dirty="0" smtClean="0">
                <a:solidFill>
                  <a:schemeClr val="tx1"/>
                </a:solidFill>
                <a:effectLst/>
                <a:latin typeface="+mj-lt"/>
                <a:ea typeface="+mn-ea"/>
                <a:cs typeface="+mn-cs"/>
              </a:rPr>
              <a:t> course this semester. I teach a lot of things about visual representation but when students come down to building software for their projects, what they are really working on is a fully-fledged user interface. They have multiple linked views, search boxes, dynamic query sliders and all the rest. It’s interactive user interface design they end up doing, not visualization. And user interface design carries a lot of additional challenges that go beyond visual representation. Sure, designing the appropriate representation is still very important but many other choices impact the final results.</a:t>
            </a:r>
          </a:p>
          <a:p>
            <a:r>
              <a:rPr lang="en-US" sz="1059" b="0" i="0" kern="1200" dirty="0" smtClean="0">
                <a:solidFill>
                  <a:schemeClr val="tx1"/>
                </a:solidFill>
                <a:effectLst/>
                <a:latin typeface="+mj-lt"/>
                <a:ea typeface="+mn-ea"/>
                <a:cs typeface="+mn-cs"/>
              </a:rPr>
              <a:t>For instance all my students’ projects have multiple interactive views, maybe sometime just a main visualization, a list of terms and a couple of query sliders for dynamic filtering, but how do you call that? I call that visualization but in practice it’s a complex user interface. Or a “data interface” as suggested by Yin.</a:t>
            </a:r>
          </a:p>
          <a:p>
            <a:r>
              <a:rPr lang="en-US" sz="1059" b="0" i="0" kern="1200" dirty="0" smtClean="0">
                <a:solidFill>
                  <a:schemeClr val="tx1"/>
                </a:solidFill>
                <a:effectLst/>
                <a:latin typeface="+mj-lt"/>
                <a:ea typeface="+mn-ea"/>
                <a:cs typeface="+mn-cs"/>
              </a:rPr>
              <a:t>One last note. While thinking about this whole idea I recalled that </a:t>
            </a:r>
            <a:r>
              <a:rPr lang="en-US" sz="1059" b="0" i="0" u="sng" kern="1200" dirty="0" smtClean="0">
                <a:solidFill>
                  <a:schemeClr val="tx1"/>
                </a:solidFill>
                <a:effectLst/>
                <a:latin typeface="+mj-lt"/>
                <a:ea typeface="+mn-ea"/>
                <a:cs typeface="+mn-cs"/>
                <a:hlinkClick r:id="rId5"/>
              </a:rPr>
              <a:t>Jeff </a:t>
            </a:r>
            <a:r>
              <a:rPr lang="en-US" sz="1059" b="0" i="0" u="sng" kern="1200" dirty="0" err="1" smtClean="0">
                <a:solidFill>
                  <a:schemeClr val="tx1"/>
                </a:solidFill>
                <a:effectLst/>
                <a:latin typeface="+mj-lt"/>
                <a:ea typeface="+mn-ea"/>
                <a:cs typeface="+mn-cs"/>
                <a:hlinkClick r:id="rId5"/>
              </a:rPr>
              <a:t>Heer</a:t>
            </a:r>
            <a:r>
              <a:rPr lang="en-US" sz="1059" b="0" i="0" kern="1200" dirty="0" err="1" smtClean="0">
                <a:solidFill>
                  <a:schemeClr val="tx1"/>
                </a:solidFill>
                <a:effectLst/>
                <a:latin typeface="+mj-lt"/>
                <a:ea typeface="+mn-ea"/>
                <a:cs typeface="+mn-cs"/>
              </a:rPr>
              <a:t>‘s</a:t>
            </a:r>
            <a:r>
              <a:rPr lang="en-US" sz="1059" b="0" i="0" kern="1200" dirty="0" smtClean="0">
                <a:solidFill>
                  <a:schemeClr val="tx1"/>
                </a:solidFill>
                <a:effectLst/>
                <a:latin typeface="+mj-lt"/>
                <a:ea typeface="+mn-ea"/>
                <a:cs typeface="+mn-cs"/>
              </a:rPr>
              <a:t> lab at UW is </a:t>
            </a:r>
            <a:r>
              <a:rPr lang="en-US" sz="1059" b="0" i="0" kern="1200" dirty="0" err="1" smtClean="0">
                <a:solidFill>
                  <a:schemeClr val="tx1"/>
                </a:solidFill>
                <a:effectLst/>
                <a:latin typeface="+mj-lt"/>
                <a:ea typeface="+mn-ea"/>
                <a:cs typeface="+mn-cs"/>
              </a:rPr>
              <a:t>called</a:t>
            </a:r>
            <a:r>
              <a:rPr lang="en-US" sz="1059" b="0" i="0" u="sng" kern="1200" dirty="0" err="1" smtClean="0">
                <a:solidFill>
                  <a:schemeClr val="tx1"/>
                </a:solidFill>
                <a:effectLst/>
                <a:latin typeface="+mj-lt"/>
                <a:ea typeface="+mn-ea"/>
                <a:cs typeface="+mn-cs"/>
                <a:hlinkClick r:id="rId6"/>
              </a:rPr>
              <a:t>Interactive</a:t>
            </a:r>
            <a:r>
              <a:rPr lang="en-US" sz="1059" b="0" i="0" u="sng" kern="1200" dirty="0" smtClean="0">
                <a:solidFill>
                  <a:schemeClr val="tx1"/>
                </a:solidFill>
                <a:effectLst/>
                <a:latin typeface="+mj-lt"/>
                <a:ea typeface="+mn-ea"/>
                <a:cs typeface="+mn-cs"/>
                <a:hlinkClick r:id="rId6"/>
              </a:rPr>
              <a:t> Data Lab</a:t>
            </a:r>
            <a:r>
              <a:rPr lang="en-US" sz="1059" b="0" i="0" kern="1200" dirty="0" smtClean="0">
                <a:solidFill>
                  <a:schemeClr val="tx1"/>
                </a:solidFill>
                <a:effectLst/>
                <a:latin typeface="+mj-lt"/>
                <a:ea typeface="+mn-ea"/>
                <a:cs typeface="+mn-cs"/>
              </a:rPr>
              <a:t> and I think he’s got it right. Interaction with the data is the main thing, visualization is the medium we use to create part of this interaction.</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7:11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398688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Model</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4/11/2016 10:53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72534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This became even more apparent to me while teaching my </a:t>
            </a:r>
            <a:r>
              <a:rPr lang="en-US" sz="1059" b="0" i="0" kern="1200" dirty="0" err="1" smtClean="0">
                <a:solidFill>
                  <a:schemeClr val="tx1"/>
                </a:solidFill>
                <a:effectLst/>
                <a:latin typeface="+mj-lt"/>
                <a:ea typeface="+mn-ea"/>
                <a:cs typeface="+mn-cs"/>
              </a:rPr>
              <a:t>InfoVis</a:t>
            </a:r>
            <a:r>
              <a:rPr lang="en-US" sz="1059" b="0" i="0" kern="1200" dirty="0" smtClean="0">
                <a:solidFill>
                  <a:schemeClr val="tx1"/>
                </a:solidFill>
                <a:effectLst/>
                <a:latin typeface="+mj-lt"/>
                <a:ea typeface="+mn-ea"/>
                <a:cs typeface="+mn-cs"/>
              </a:rPr>
              <a:t> course this semester. I teach a lot of things about visual representation but when students come down to building software for their projects, what they are really working on is a fully-fledged user interface. They have multiple linked views, search boxes, dynamic query sliders and all the rest. It’s interactive user interface design they end up doing, not visualization. And user interface design carries a lot of additional challenges that go beyond visual representation. Sure, designing the appropriate representation is still very important but many other choices impact the final results.</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For instance all my students’ projects have multiple interactive views, maybe sometime just a main visualization, a list of terms and a couple of query sliders for dynamic filtering, but how do you call that? I call that visualization but in practice it’s a complex user interface. Or a “data interface” as suggested by Yin.</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One last note. While thinking about this whole idea I recalled that </a:t>
            </a:r>
            <a:r>
              <a:rPr lang="en-US" sz="1059" b="0" i="0" u="sng" kern="1200" dirty="0" smtClean="0">
                <a:solidFill>
                  <a:schemeClr val="tx1"/>
                </a:solidFill>
                <a:effectLst/>
                <a:latin typeface="+mj-lt"/>
                <a:ea typeface="+mn-ea"/>
                <a:cs typeface="+mn-cs"/>
                <a:hlinkClick r:id="rId3"/>
              </a:rPr>
              <a:t>Jeff </a:t>
            </a:r>
            <a:r>
              <a:rPr lang="en-US" sz="1059" b="0" i="0" u="sng" kern="1200" dirty="0" err="1" smtClean="0">
                <a:solidFill>
                  <a:schemeClr val="tx1"/>
                </a:solidFill>
                <a:effectLst/>
                <a:latin typeface="+mj-lt"/>
                <a:ea typeface="+mn-ea"/>
                <a:cs typeface="+mn-cs"/>
                <a:hlinkClick r:id="rId3"/>
              </a:rPr>
              <a:t>Heer</a:t>
            </a:r>
            <a:r>
              <a:rPr lang="en-US" sz="1059" b="0" i="0" kern="1200" dirty="0" err="1" smtClean="0">
                <a:solidFill>
                  <a:schemeClr val="tx1"/>
                </a:solidFill>
                <a:effectLst/>
                <a:latin typeface="+mj-lt"/>
                <a:ea typeface="+mn-ea"/>
                <a:cs typeface="+mn-cs"/>
              </a:rPr>
              <a:t>‘s</a:t>
            </a:r>
            <a:r>
              <a:rPr lang="en-US" sz="1059" b="0" i="0" kern="1200" dirty="0" smtClean="0">
                <a:solidFill>
                  <a:schemeClr val="tx1"/>
                </a:solidFill>
                <a:effectLst/>
                <a:latin typeface="+mj-lt"/>
                <a:ea typeface="+mn-ea"/>
                <a:cs typeface="+mn-cs"/>
              </a:rPr>
              <a:t> lab at UW is </a:t>
            </a:r>
            <a:r>
              <a:rPr lang="en-US" sz="1059" b="0" i="0" kern="1200" dirty="0" err="1" smtClean="0">
                <a:solidFill>
                  <a:schemeClr val="tx1"/>
                </a:solidFill>
                <a:effectLst/>
                <a:latin typeface="+mj-lt"/>
                <a:ea typeface="+mn-ea"/>
                <a:cs typeface="+mn-cs"/>
              </a:rPr>
              <a:t>called</a:t>
            </a:r>
            <a:r>
              <a:rPr lang="en-US" sz="1059" b="0" i="0" u="sng" kern="1200" dirty="0" err="1" smtClean="0">
                <a:solidFill>
                  <a:schemeClr val="tx1"/>
                </a:solidFill>
                <a:effectLst/>
                <a:latin typeface="+mj-lt"/>
                <a:ea typeface="+mn-ea"/>
                <a:cs typeface="+mn-cs"/>
                <a:hlinkClick r:id="rId4"/>
              </a:rPr>
              <a:t>Interactive</a:t>
            </a:r>
            <a:r>
              <a:rPr lang="en-US" sz="1059" b="0" i="0" u="sng" kern="1200" dirty="0" smtClean="0">
                <a:solidFill>
                  <a:schemeClr val="tx1"/>
                </a:solidFill>
                <a:effectLst/>
                <a:latin typeface="+mj-lt"/>
                <a:ea typeface="+mn-ea"/>
                <a:cs typeface="+mn-cs"/>
                <a:hlinkClick r:id="rId4"/>
              </a:rPr>
              <a:t> Data Lab</a:t>
            </a:r>
            <a:r>
              <a:rPr lang="en-US" sz="1059" b="0" i="0" kern="1200" dirty="0" smtClean="0">
                <a:solidFill>
                  <a:schemeClr val="tx1"/>
                </a:solidFill>
                <a:effectLst/>
                <a:latin typeface="+mj-lt"/>
                <a:ea typeface="+mn-ea"/>
                <a:cs typeface="+mn-cs"/>
              </a:rPr>
              <a:t> and I think he’s got it right. Interaction with the data is the main thing, visualization is the medium we use to create part of this interaction.</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4/12/2016 8:25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026618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Another monumental work is the framework built by </a:t>
            </a:r>
            <a:r>
              <a:rPr lang="en-US" sz="1059" b="0" i="0" u="sng" kern="1200" dirty="0" smtClean="0">
                <a:solidFill>
                  <a:schemeClr val="tx1"/>
                </a:solidFill>
                <a:effectLst/>
                <a:latin typeface="+mj-lt"/>
                <a:ea typeface="+mn-ea"/>
                <a:cs typeface="+mn-cs"/>
                <a:hlinkClick r:id="rId3"/>
              </a:rPr>
              <a:t>Douglas </a:t>
            </a:r>
            <a:r>
              <a:rPr lang="en-US" sz="1059" b="0" i="0" u="sng" kern="1200" dirty="0" err="1" smtClean="0">
                <a:solidFill>
                  <a:schemeClr val="tx1"/>
                </a:solidFill>
                <a:effectLst/>
                <a:latin typeface="+mj-lt"/>
                <a:ea typeface="+mn-ea"/>
                <a:cs typeface="+mn-cs"/>
                <a:hlinkClick r:id="rId3"/>
              </a:rPr>
              <a:t>Engelbart</a:t>
            </a:r>
            <a:r>
              <a:rPr lang="en-US" sz="1059" b="0" i="0" kern="1200" dirty="0" smtClean="0">
                <a:solidFill>
                  <a:schemeClr val="tx1"/>
                </a:solidFill>
                <a:effectLst/>
                <a:latin typeface="+mj-lt"/>
                <a:ea typeface="+mn-ea"/>
                <a:cs typeface="+mn-cs"/>
              </a:rPr>
              <a:t> in his famous “</a:t>
            </a:r>
            <a:r>
              <a:rPr lang="en-US" sz="1059" b="0" i="0" u="sng" kern="1200" dirty="0" smtClean="0">
                <a:solidFill>
                  <a:schemeClr val="tx1"/>
                </a:solidFill>
                <a:effectLst/>
                <a:latin typeface="+mj-lt"/>
                <a:ea typeface="+mn-ea"/>
                <a:cs typeface="+mn-cs"/>
                <a:hlinkClick r:id="rId4"/>
              </a:rPr>
              <a:t>Augmenting Human Intellect: A Conceptual Framework</a:t>
            </a:r>
            <a:r>
              <a:rPr lang="en-US" sz="1059" b="0" i="0" kern="1200" dirty="0" smtClean="0">
                <a:solidFill>
                  <a:schemeClr val="tx1"/>
                </a:solidFill>
                <a:effectLst/>
                <a:latin typeface="+mj-lt"/>
                <a:ea typeface="+mn-ea"/>
                <a:cs typeface="+mn-cs"/>
              </a:rPr>
              <a:t>“, the work that originated the whole personal computer revolution. </a:t>
            </a:r>
            <a:r>
              <a:rPr lang="en-US" sz="1059" b="0" i="0" kern="1200" dirty="0" err="1" smtClean="0">
                <a:solidFill>
                  <a:schemeClr val="tx1"/>
                </a:solidFill>
                <a:effectLst/>
                <a:latin typeface="+mj-lt"/>
                <a:ea typeface="+mn-ea"/>
                <a:cs typeface="+mn-cs"/>
              </a:rPr>
              <a:t>Engelbart</a:t>
            </a:r>
            <a:r>
              <a:rPr lang="en-US" sz="1059" b="0" i="0" kern="1200" dirty="0" smtClean="0">
                <a:solidFill>
                  <a:schemeClr val="tx1"/>
                </a:solidFill>
                <a:effectLst/>
                <a:latin typeface="+mj-lt"/>
                <a:ea typeface="+mn-ea"/>
                <a:cs typeface="+mn-cs"/>
              </a:rPr>
              <a:t> wrote it in 1962 and I cannot resist proposing a small excerpt form the introduction. Try to think about </a:t>
            </a:r>
            <a:r>
              <a:rPr lang="en-US" sz="1059" b="0" i="0" kern="1200" dirty="0" err="1" smtClean="0">
                <a:solidFill>
                  <a:schemeClr val="tx1"/>
                </a:solidFill>
                <a:effectLst/>
                <a:latin typeface="+mj-lt"/>
                <a:ea typeface="+mn-ea"/>
                <a:cs typeface="+mn-cs"/>
              </a:rPr>
              <a:t>infovis</a:t>
            </a:r>
            <a:r>
              <a:rPr lang="en-US" sz="1059" b="0" i="0" kern="1200" dirty="0" smtClean="0">
                <a:solidFill>
                  <a:schemeClr val="tx1"/>
                </a:solidFill>
                <a:effectLst/>
                <a:latin typeface="+mj-lt"/>
                <a:ea typeface="+mn-ea"/>
                <a:cs typeface="+mn-cs"/>
              </a:rPr>
              <a:t> while reading it:</a:t>
            </a:r>
          </a:p>
          <a:p>
            <a:r>
              <a:rPr lang="en-US" i="1" dirty="0" smtClean="0">
                <a:effectLst/>
              </a:rPr>
              <a:t>By “augmenting human intellect” we mean increasing the capability of a man to approach a complex problem situation, to gain comprehension to suit his particular needs, and to derive solutions to problems. Increased capability in this respect is taken to mean a mixture of the following: more-rapid comprehension, better comprehension, the possibility of gaining a useful degree of comprehension in a situation that previously was too complex, speedier solutions, better solutions, and the possibility of finding solutions to problems that before seemed insoluble. And by “complex situations” we include the professional problems of diplomats, executives, social scientists, life scientists, physical scientists, attorneys, designers–whether the problem situation exists for twenty minutes or twenty years. We do not speak of isolated clever tricks that help in particular situations. We refer to a way of life in an integrated domain where hunches, cut-and-try, intangibles, and the human “feel for a situation” usefully co-exist with powerful concepts, streamlined terminology and notation, sophisticated methods, and high-powered electronic aids.</a:t>
            </a:r>
            <a:endParaRPr lang="en-US" dirty="0" smtClean="0">
              <a:effectLst/>
            </a:endParaRP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5897076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Then, “</a:t>
            </a:r>
            <a:r>
              <a:rPr lang="en-US" sz="1059" b="0" i="0" u="sng" kern="1200" dirty="0" smtClean="0">
                <a:solidFill>
                  <a:schemeClr val="tx1"/>
                </a:solidFill>
                <a:effectLst/>
                <a:latin typeface="+mj-lt"/>
                <a:ea typeface="+mn-ea"/>
                <a:cs typeface="+mn-cs"/>
                <a:hlinkClick r:id="rId3"/>
              </a:rPr>
              <a:t>Readings in Information Visualization</a:t>
            </a:r>
            <a:r>
              <a:rPr lang="en-US" sz="1059" b="0" i="0" kern="1200" dirty="0" smtClean="0">
                <a:solidFill>
                  <a:schemeClr val="tx1"/>
                </a:solidFill>
                <a:effectLst/>
                <a:latin typeface="+mj-lt"/>
                <a:ea typeface="+mn-ea"/>
                <a:cs typeface="+mn-cs"/>
              </a:rPr>
              <a:t>” fell into my hands, I don’t remember how, and the definition of information visualization got imprinted in my mind forever. Information Visualization is:</a:t>
            </a:r>
          </a:p>
          <a:p>
            <a:endParaRPr lang="en-US" sz="1059" b="0" i="0" kern="1200" dirty="0" smtClean="0">
              <a:solidFill>
                <a:schemeClr val="tx1"/>
              </a:solidFill>
              <a:effectLst/>
              <a:latin typeface="+mj-lt"/>
              <a:ea typeface="+mn-ea"/>
              <a:cs typeface="+mn-cs"/>
            </a:endParaRPr>
          </a:p>
          <a:p>
            <a:r>
              <a:rPr lang="en-US" i="1" dirty="0" smtClean="0">
                <a:effectLst/>
              </a:rPr>
              <a:t>The use of computer-supported, interactive, visual representations of abstract data </a:t>
            </a:r>
            <a:r>
              <a:rPr lang="en-US" b="1" i="1" dirty="0" smtClean="0">
                <a:effectLst/>
              </a:rPr>
              <a:t>to amplify cognition</a:t>
            </a:r>
            <a:endParaRPr lang="en-US" dirty="0" smtClean="0">
              <a:effectLst/>
            </a:endParaRP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Many of us tend to forget the origin of this discipline. </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I myself am guilty: lost in the technicalities and intricacies of technological development we have lost sight of what is the goal. </a:t>
            </a:r>
            <a:r>
              <a:rPr lang="en-US" sz="1059" b="1" i="0" kern="1200" dirty="0" smtClean="0">
                <a:solidFill>
                  <a:schemeClr val="tx1"/>
                </a:solidFill>
                <a:effectLst/>
                <a:latin typeface="+mj-lt"/>
                <a:ea typeface="+mn-ea"/>
                <a:cs typeface="+mn-cs"/>
              </a:rPr>
              <a:t>And what a goal we have in mind! We want to AMPLIFY HUMAN COGNITION.</a:t>
            </a:r>
            <a:r>
              <a:rPr lang="en-US" sz="1059" b="0" i="0" kern="1200" dirty="0" smtClean="0">
                <a:solidFill>
                  <a:schemeClr val="tx1"/>
                </a:solidFill>
                <a:effectLst/>
                <a:latin typeface="+mj-lt"/>
                <a:ea typeface="+mn-ea"/>
                <a:cs typeface="+mn-cs"/>
              </a:rPr>
              <a:t> This is our target, this is what is a stake, and this is still a grand </a:t>
            </a:r>
            <a:r>
              <a:rPr lang="en-US" sz="1059" b="0" i="0" kern="1200" dirty="0" err="1" smtClean="0">
                <a:solidFill>
                  <a:schemeClr val="tx1"/>
                </a:solidFill>
                <a:effectLst/>
                <a:latin typeface="+mj-lt"/>
                <a:ea typeface="+mn-ea"/>
                <a:cs typeface="+mn-cs"/>
              </a:rPr>
              <a:t>grand</a:t>
            </a:r>
            <a:r>
              <a:rPr lang="en-US" sz="1059" b="0" i="0" kern="1200" dirty="0" smtClean="0">
                <a:solidFill>
                  <a:schemeClr val="tx1"/>
                </a:solidFill>
                <a:effectLst/>
                <a:latin typeface="+mj-lt"/>
                <a:ea typeface="+mn-ea"/>
                <a:cs typeface="+mn-cs"/>
              </a:rPr>
              <a:t> </a:t>
            </a:r>
            <a:r>
              <a:rPr lang="en-US" sz="1059" b="0" i="0" kern="1200" dirty="0" err="1" smtClean="0">
                <a:solidFill>
                  <a:schemeClr val="tx1"/>
                </a:solidFill>
                <a:effectLst/>
                <a:latin typeface="+mj-lt"/>
                <a:ea typeface="+mn-ea"/>
                <a:cs typeface="+mn-cs"/>
              </a:rPr>
              <a:t>grand</a:t>
            </a:r>
            <a:r>
              <a:rPr lang="en-US" sz="1059" b="0" i="0" kern="1200" dirty="0" smtClean="0">
                <a:solidFill>
                  <a:schemeClr val="tx1"/>
                </a:solidFill>
                <a:effectLst/>
                <a:latin typeface="+mj-lt"/>
                <a:ea typeface="+mn-ea"/>
                <a:cs typeface="+mn-cs"/>
              </a:rPr>
              <a:t> challenge.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63050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Example #1: Bart and his moving animals</a:t>
            </a:r>
            <a:br>
              <a:rPr lang="en-US" sz="1059" b="1" i="0" kern="1200" dirty="0" smtClean="0">
                <a:solidFill>
                  <a:schemeClr val="tx1"/>
                </a:solidFill>
                <a:effectLst/>
                <a:latin typeface="+mj-lt"/>
                <a:ea typeface="+mn-ea"/>
                <a:cs typeface="+mn-cs"/>
              </a:rPr>
            </a:br>
            <a:r>
              <a:rPr lang="en-US" sz="1059" b="0" i="0" kern="1200" dirty="0" smtClean="0">
                <a:solidFill>
                  <a:schemeClr val="tx1"/>
                </a:solidFill>
                <a:effectLst/>
                <a:latin typeface="+mj-lt"/>
                <a:ea typeface="+mn-ea"/>
                <a:cs typeface="+mn-cs"/>
              </a:rPr>
              <a:t>Bart is a biologist and he studies animals. More precisely he wants to understand how animals move and how contextual factors influence their behavior. Think birds migrating from one place to another exploiting the right wind at the right moment or lions searching for a prey and trying to optimize their energy expenditure.</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Problem is that animal movement analysis today is a very technological endeavor. Animals have GPS and other sensors attached and can be tracked continuously around the world and generate enormous amounts of data. Plus, this data can be enhanced with contextual factors like weather conditions, making the whole thing more difficult. How do you deal with that? Can you do it without visualization? The problem is that not only they want to test some hypotheses and assumptions they have, but they also want to be able to come up with new ideas.</a:t>
            </a:r>
          </a:p>
          <a:p>
            <a:r>
              <a:rPr lang="en-US" sz="1059" b="0" i="0" u="sng" kern="1200" dirty="0" smtClean="0">
                <a:solidFill>
                  <a:schemeClr val="tx1"/>
                </a:solidFill>
                <a:effectLst/>
                <a:latin typeface="+mj-lt"/>
                <a:ea typeface="+mn-ea"/>
                <a:cs typeface="+mn-cs"/>
                <a:hlinkClick r:id="rId3"/>
              </a:rPr>
              <a:t>Florian </a:t>
            </a:r>
            <a:r>
              <a:rPr lang="en-US" sz="1059" b="0" i="0" u="sng" kern="1200" dirty="0" err="1" smtClean="0">
                <a:solidFill>
                  <a:schemeClr val="tx1"/>
                </a:solidFill>
                <a:effectLst/>
                <a:latin typeface="+mj-lt"/>
                <a:ea typeface="+mn-ea"/>
                <a:cs typeface="+mn-cs"/>
                <a:hlinkClick r:id="rId3"/>
              </a:rPr>
              <a:t>Mansmann</a:t>
            </a:r>
            <a:r>
              <a:rPr lang="en-US" sz="1059" b="0" i="0" kern="1200" dirty="0" smtClean="0">
                <a:solidFill>
                  <a:schemeClr val="tx1"/>
                </a:solidFill>
                <a:effectLst/>
                <a:latin typeface="+mj-lt"/>
                <a:ea typeface="+mn-ea"/>
                <a:cs typeface="+mn-cs"/>
              </a:rPr>
              <a:t> (together with his valuable students) helps Bart and his colleagues understanding how these animals move, and developed a nice tool to visualize traces in time and to correlate them with contextual factors.</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6071277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My question is: do you think it is possible to do that without visualization? I think this is another case of indispensable visualization.</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1752900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Example #2: Joachim and his hidden molecules</a:t>
            </a:r>
            <a:br>
              <a:rPr lang="en-US" sz="1059" b="1" i="0" kern="1200" dirty="0" smtClean="0">
                <a:solidFill>
                  <a:schemeClr val="tx1"/>
                </a:solidFill>
                <a:effectLst/>
                <a:latin typeface="+mj-lt"/>
                <a:ea typeface="+mn-ea"/>
                <a:cs typeface="+mn-cs"/>
              </a:rPr>
            </a:br>
            <a:r>
              <a:rPr lang="en-US" sz="1059" b="0" i="0" kern="1200" dirty="0" smtClean="0">
                <a:solidFill>
                  <a:schemeClr val="tx1"/>
                </a:solidFill>
                <a:effectLst/>
                <a:latin typeface="+mj-lt"/>
                <a:ea typeface="+mn-ea"/>
                <a:cs typeface="+mn-cs"/>
              </a:rPr>
              <a:t>Joachim is a chemist at the University of Konstanz, where I work, and his job is to study small molecules that inhibit a fundamental process in cellular division called “cytokinesis”. I am not going to give any biology lesson here, I am totally inadequate, but it suffices to know that  Joachim studies this stuff because it has implications on understanding cancer. Yes, cancer. Serious stuff.</a:t>
            </a:r>
          </a:p>
          <a:p>
            <a:r>
              <a:rPr lang="en-US" sz="1059" b="0" i="0" kern="1200" dirty="0" smtClean="0">
                <a:solidFill>
                  <a:schemeClr val="tx1"/>
                </a:solidFill>
                <a:effectLst/>
                <a:latin typeface="+mj-lt"/>
                <a:ea typeface="+mn-ea"/>
                <a:cs typeface="+mn-cs"/>
              </a:rPr>
              <a:t>Problem is that modern biology is done with computational tools and robots and he has to deal with tens of thousands of chemical reactions at once. He uses a technology called </a:t>
            </a:r>
            <a:r>
              <a:rPr lang="en-US" sz="1059" b="0" i="0" u="sng" kern="1200" dirty="0" smtClean="0">
                <a:solidFill>
                  <a:schemeClr val="tx1"/>
                </a:solidFill>
                <a:effectLst/>
                <a:latin typeface="+mj-lt"/>
                <a:ea typeface="+mn-ea"/>
                <a:cs typeface="+mn-cs"/>
                <a:hlinkClick r:id="rId3"/>
              </a:rPr>
              <a:t>High-Throughput Screening</a:t>
            </a:r>
            <a:r>
              <a:rPr lang="en-US" sz="1059" b="0" i="0" kern="1200" dirty="0" smtClean="0">
                <a:solidFill>
                  <a:schemeClr val="tx1"/>
                </a:solidFill>
                <a:effectLst/>
                <a:latin typeface="+mj-lt"/>
                <a:ea typeface="+mn-ea"/>
                <a:cs typeface="+mn-cs"/>
              </a:rPr>
              <a:t> by which a biological target can be tested with thousands of molecules in parallel in a matter of few hours. Isn’t it crazy?</a:t>
            </a:r>
          </a:p>
          <a:p>
            <a:r>
              <a:rPr lang="en-US" sz="1059" b="0" i="0" kern="1200" dirty="0" smtClean="0">
                <a:solidFill>
                  <a:schemeClr val="tx1"/>
                </a:solidFill>
                <a:effectLst/>
                <a:latin typeface="+mj-lt"/>
                <a:ea typeface="+mn-ea"/>
                <a:cs typeface="+mn-cs"/>
              </a:rPr>
              <a:t>But these data must be analyzed then and again there are no clear-cut preconceived hypotheses. Joachim has to delve through long excel spreadsheets and make sense of them. How primitive is this? And how indispensable is visualization here?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044958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059" b="0" i="0" kern="1200" dirty="0" smtClean="0">
                <a:solidFill>
                  <a:schemeClr val="tx1"/>
                </a:solidFill>
                <a:effectLst/>
                <a:latin typeface="+mj-lt"/>
                <a:ea typeface="+mn-ea"/>
                <a:cs typeface="+mn-cs"/>
              </a:rPr>
              <a:t>So we developed a simple tool to let him explore the association between the activity level of these molecules (how much they react to the given target) and their molecular structure. Nothing too complicated from the visualization point of view: a very interactive and flexible scatter plot with well-designed mappings.</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6522262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Example #3: Security officers keeping us safe</a:t>
            </a:r>
            <a:br>
              <a:rPr lang="en-US" sz="1059" b="1" i="0" kern="1200" dirty="0" smtClean="0">
                <a:solidFill>
                  <a:schemeClr val="tx1"/>
                </a:solidFill>
                <a:effectLst/>
                <a:latin typeface="+mj-lt"/>
                <a:ea typeface="+mn-ea"/>
                <a:cs typeface="+mn-cs"/>
              </a:rPr>
            </a:br>
            <a:r>
              <a:rPr lang="en-US" sz="1059" b="0" i="0" kern="1200" dirty="0" smtClean="0">
                <a:solidFill>
                  <a:schemeClr val="tx1"/>
                </a:solidFill>
                <a:effectLst/>
                <a:latin typeface="+mj-lt"/>
                <a:ea typeface="+mn-ea"/>
                <a:cs typeface="+mn-cs"/>
              </a:rPr>
              <a:t>Even if we don’t notice it in our daily life, there are a number of people around us whose job is to monitor our infrastructures to keep us safe and to ensure that we have a steady delivery of fundamental services. We just started a new project here at the University of Konstanz to develop visual analytics tools to help this people monitor big amounts of information in real-time. These are for instance the guys who monitor the power grid infrastructure, a monster with millions of nodes spitting data 24hrs a day, and ensure that you can always recharge your PCs, switch your TV on, or heat up your food with your microwave. These guys do their job in control rooms like those depicted in this picture.</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4153555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Of course, this data monster is by no means tractable by visualization alone, data analysis and reduction algorithm, as well as complex simulations are needed, but do you think it is possible to do without visualization here? Do you have the feeling it is conceivable to make sense of what is going on there without visualization? I don’t think so.</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6423619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But that’s a handful of highly skilled people!</a:t>
            </a:r>
          </a:p>
          <a:p>
            <a:r>
              <a:rPr lang="en-US" sz="1059" b="0" i="0" kern="1200" dirty="0" smtClean="0">
                <a:solidFill>
                  <a:schemeClr val="tx1"/>
                </a:solidFill>
                <a:effectLst/>
                <a:latin typeface="+mj-lt"/>
                <a:ea typeface="+mn-ea"/>
                <a:cs typeface="+mn-cs"/>
              </a:rPr>
              <a:t>A common objection I get when I explain this theory is something along these lines: “ok Enrico this is true, but how many people are in the condition of desperately needing interactive visualization up to the point it is indispensable? The people you describe here are a few very skilled knowledge workers which represent a tiny proportion of the overall population! Visualization has the power to affect a much </a:t>
            </a:r>
            <a:r>
              <a:rPr lang="en-US" sz="1059" b="0" i="0" kern="1200" dirty="0" err="1" smtClean="0">
                <a:solidFill>
                  <a:schemeClr val="tx1"/>
                </a:solidFill>
                <a:effectLst/>
                <a:latin typeface="+mj-lt"/>
                <a:ea typeface="+mn-ea"/>
                <a:cs typeface="+mn-cs"/>
              </a:rPr>
              <a:t>much</a:t>
            </a:r>
            <a:r>
              <a:rPr lang="en-US" sz="1059" b="0" i="0" kern="1200" dirty="0" smtClean="0">
                <a:solidFill>
                  <a:schemeClr val="tx1"/>
                </a:solidFill>
                <a:effectLst/>
                <a:latin typeface="+mj-lt"/>
                <a:ea typeface="+mn-ea"/>
                <a:cs typeface="+mn-cs"/>
              </a:rPr>
              <a:t> larger group”</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850949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do</a:t>
            </a:r>
            <a:r>
              <a:rPr lang="en-US" baseline="0" dirty="0" smtClean="0"/>
              <a:t> you have?</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029004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I agree. It’s actually true that these are a few skilled workers if we reason in terms of proportions. Nonetheless, we have to realize two things:</a:t>
            </a:r>
          </a:p>
          <a:p>
            <a:r>
              <a:rPr lang="en-US" sz="1059" b="1" i="0" kern="1200" dirty="0" smtClean="0">
                <a:solidFill>
                  <a:schemeClr val="tx1"/>
                </a:solidFill>
                <a:effectLst/>
                <a:latin typeface="+mj-lt"/>
                <a:ea typeface="+mn-ea"/>
                <a:cs typeface="+mn-cs"/>
              </a:rPr>
              <a:t>The “tiny” proportion is millions of people.</a:t>
            </a:r>
            <a:r>
              <a:rPr lang="en-US" sz="1059" b="0" i="0" kern="1200" dirty="0" smtClean="0">
                <a:solidFill>
                  <a:schemeClr val="tx1"/>
                </a:solidFill>
                <a:effectLst/>
                <a:latin typeface="+mj-lt"/>
                <a:ea typeface="+mn-ea"/>
                <a:cs typeface="+mn-cs"/>
              </a:rPr>
              <a:t> It’s not small! </a:t>
            </a:r>
            <a:r>
              <a:rPr lang="en-US" sz="1059" b="0" i="0" u="sng" kern="1200" dirty="0" smtClean="0">
                <a:solidFill>
                  <a:schemeClr val="tx1"/>
                </a:solidFill>
                <a:effectLst/>
                <a:latin typeface="+mj-lt"/>
                <a:ea typeface="+mn-ea"/>
                <a:cs typeface="+mn-cs"/>
                <a:hlinkClick r:id="rId3"/>
              </a:rPr>
              <a:t>Jerome </a:t>
            </a:r>
            <a:r>
              <a:rPr lang="en-US" sz="1059" b="0" i="0" u="sng" kern="1200" dirty="0" err="1" smtClean="0">
                <a:solidFill>
                  <a:schemeClr val="tx1"/>
                </a:solidFill>
                <a:effectLst/>
                <a:latin typeface="+mj-lt"/>
                <a:ea typeface="+mn-ea"/>
                <a:cs typeface="+mn-cs"/>
                <a:hlinkClick r:id="rId3"/>
              </a:rPr>
              <a:t>Cukier</a:t>
            </a:r>
            <a:r>
              <a:rPr lang="en-US" sz="1059" b="0" i="0" kern="1200" dirty="0" smtClean="0">
                <a:solidFill>
                  <a:schemeClr val="tx1"/>
                </a:solidFill>
                <a:effectLst/>
                <a:latin typeface="+mj-lt"/>
                <a:ea typeface="+mn-ea"/>
                <a:cs typeface="+mn-cs"/>
              </a:rPr>
              <a:t> from OECD approached me after my talk and suggested: “You know what? I think you underestimated these numbers. There are 500 millions Excel users around the world!” Good point.</a:t>
            </a:r>
          </a:p>
          <a:p>
            <a:r>
              <a:rPr lang="en-US" sz="1059" b="1" i="0" kern="1200" dirty="0" smtClean="0">
                <a:solidFill>
                  <a:schemeClr val="tx1"/>
                </a:solidFill>
                <a:effectLst/>
                <a:latin typeface="+mj-lt"/>
                <a:ea typeface="+mn-ea"/>
                <a:cs typeface="+mn-cs"/>
              </a:rPr>
              <a:t>The “tiny” proportion are those who work to make our life better.</a:t>
            </a:r>
            <a:r>
              <a:rPr lang="en-US" sz="1059" b="0" i="0" kern="1200" dirty="0" smtClean="0">
                <a:solidFill>
                  <a:schemeClr val="tx1"/>
                </a:solidFill>
                <a:effectLst/>
                <a:latin typeface="+mj-lt"/>
                <a:ea typeface="+mn-ea"/>
                <a:cs typeface="+mn-cs"/>
              </a:rPr>
              <a:t> There is a whole army of skilled professionals who study to:</a:t>
            </a:r>
          </a:p>
          <a:p>
            <a:pPr lvl="1"/>
            <a:r>
              <a:rPr lang="en-US" sz="1059" b="0" i="0" kern="1200" dirty="0" smtClean="0">
                <a:solidFill>
                  <a:schemeClr val="tx1"/>
                </a:solidFill>
                <a:effectLst/>
                <a:latin typeface="+mn-lt"/>
                <a:ea typeface="+mn-ea"/>
                <a:cs typeface="+mn-cs"/>
              </a:rPr>
              <a:t>find solutions to cure our diseases</a:t>
            </a:r>
          </a:p>
          <a:p>
            <a:pPr lvl="1"/>
            <a:r>
              <a:rPr lang="en-US" sz="1059" b="0" i="0" kern="1200" dirty="0" smtClean="0">
                <a:solidFill>
                  <a:schemeClr val="tx1"/>
                </a:solidFill>
                <a:effectLst/>
                <a:latin typeface="+mn-lt"/>
                <a:ea typeface="+mn-ea"/>
                <a:cs typeface="+mn-cs"/>
              </a:rPr>
              <a:t>find solutions to reduce poverty</a:t>
            </a:r>
          </a:p>
          <a:p>
            <a:pPr lvl="1"/>
            <a:r>
              <a:rPr lang="en-US" sz="1059" b="0" i="0" kern="1200" dirty="0" smtClean="0">
                <a:solidFill>
                  <a:schemeClr val="tx1"/>
                </a:solidFill>
                <a:effectLst/>
                <a:latin typeface="+mn-lt"/>
                <a:ea typeface="+mn-ea"/>
                <a:cs typeface="+mn-cs"/>
              </a:rPr>
              <a:t>find solutions to make our planet cleaner and safer</a:t>
            </a:r>
          </a:p>
          <a:p>
            <a:pPr lvl="1"/>
            <a:r>
              <a:rPr lang="en-US" sz="1059" b="0" i="0" kern="1200" dirty="0" smtClean="0">
                <a:solidFill>
                  <a:schemeClr val="tx1"/>
                </a:solidFill>
                <a:effectLst/>
                <a:latin typeface="+mn-lt"/>
                <a:ea typeface="+mn-ea"/>
                <a:cs typeface="+mn-cs"/>
              </a:rPr>
              <a:t>find solutions to provide innovative and pleasurable products</a:t>
            </a:r>
          </a:p>
          <a:p>
            <a:pPr lvl="1"/>
            <a:r>
              <a:rPr lang="en-US" sz="1059" b="0" i="0" kern="1200" dirty="0" smtClean="0">
                <a:solidFill>
                  <a:schemeClr val="tx1"/>
                </a:solidFill>
                <a:effectLst/>
                <a:latin typeface="+mn-lt"/>
                <a:ea typeface="+mn-ea"/>
                <a:cs typeface="+mn-cs"/>
              </a:rPr>
              <a:t>find solutions to keep our cities safe</a:t>
            </a:r>
          </a:p>
          <a:p>
            <a:pPr lvl="1"/>
            <a:r>
              <a:rPr lang="en-US" sz="1059" b="0" i="0" kern="1200" dirty="0" smtClean="0">
                <a:solidFill>
                  <a:schemeClr val="tx1"/>
                </a:solidFill>
                <a:effectLst/>
                <a:latin typeface="+mn-lt"/>
                <a:ea typeface="+mn-ea"/>
                <a:cs typeface="+mn-cs"/>
              </a:rPr>
              <a:t>… add another thousand rows</a:t>
            </a:r>
          </a:p>
          <a:p>
            <a:r>
              <a:rPr lang="en-US" sz="1059" b="0" i="0" kern="1200" dirty="0" smtClean="0">
                <a:solidFill>
                  <a:schemeClr val="tx1"/>
                </a:solidFill>
                <a:effectLst/>
                <a:latin typeface="+mj-lt"/>
                <a:ea typeface="+mn-ea"/>
                <a:cs typeface="+mn-cs"/>
              </a:rPr>
              <a:t>Shouldn’t we spend some time to help these people? I think we certainly have to. If we have the tools with the potential to expand their mind and do great things we have the responsibility to do it!</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198689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Visualization use and the cartography cube</a:t>
            </a:r>
          </a:p>
          <a:p>
            <a:r>
              <a:rPr lang="en-US" sz="1059" b="0" i="0" kern="1200" dirty="0" smtClean="0">
                <a:solidFill>
                  <a:schemeClr val="tx1"/>
                </a:solidFill>
                <a:effectLst/>
                <a:latin typeface="+mj-lt"/>
                <a:ea typeface="+mn-ea"/>
                <a:cs typeface="+mn-cs"/>
              </a:rPr>
              <a:t>Finally, I think it’s necessary to reflect on how we are using visualization today, how we could use it in the future, and how this is related to indispensable visualization.</a:t>
            </a:r>
          </a:p>
          <a:p>
            <a:r>
              <a:rPr lang="en-US" sz="1059" b="0" i="0" kern="1200" dirty="0" smtClean="0">
                <a:solidFill>
                  <a:schemeClr val="tx1"/>
                </a:solidFill>
                <a:effectLst/>
                <a:latin typeface="+mj-lt"/>
                <a:ea typeface="+mn-ea"/>
                <a:cs typeface="+mn-cs"/>
              </a:rPr>
              <a:t>Fortunately, while thinking about the idea for this talk I stumbled upon a very useful diagram of visualization use. I found it in Alan </a:t>
            </a:r>
            <a:r>
              <a:rPr lang="en-US" sz="1059" b="0" i="0" kern="1200" dirty="0" err="1" smtClean="0">
                <a:solidFill>
                  <a:schemeClr val="tx1"/>
                </a:solidFill>
                <a:effectLst/>
                <a:latin typeface="+mj-lt"/>
                <a:ea typeface="+mn-ea"/>
                <a:cs typeface="+mn-cs"/>
              </a:rPr>
              <a:t>MacEachren’s</a:t>
            </a:r>
            <a:r>
              <a:rPr lang="en-US" sz="1059" b="0" i="0" kern="1200" dirty="0" smtClean="0">
                <a:solidFill>
                  <a:schemeClr val="tx1"/>
                </a:solidFill>
                <a:effectLst/>
                <a:latin typeface="+mj-lt"/>
                <a:ea typeface="+mn-ea"/>
                <a:cs typeface="+mn-cs"/>
              </a:rPr>
              <a:t> “</a:t>
            </a:r>
            <a:r>
              <a:rPr lang="en-US" sz="1059" b="0" i="0" u="sng" kern="1200" dirty="0" smtClean="0">
                <a:solidFill>
                  <a:schemeClr val="tx1"/>
                </a:solidFill>
                <a:effectLst/>
                <a:latin typeface="+mj-lt"/>
                <a:ea typeface="+mn-ea"/>
                <a:cs typeface="+mn-cs"/>
                <a:hlinkClick r:id="rId3"/>
              </a:rPr>
              <a:t>How Maps Work</a:t>
            </a:r>
            <a:r>
              <a:rPr lang="en-US" sz="1059" b="0" i="0" kern="1200" dirty="0" smtClean="0">
                <a:solidFill>
                  <a:schemeClr val="tx1"/>
                </a:solidFill>
                <a:effectLst/>
                <a:latin typeface="+mj-lt"/>
                <a:ea typeface="+mn-ea"/>
                <a:cs typeface="+mn-cs"/>
              </a:rPr>
              <a:t>” (by the way, this book is blowing my mind, it’s not at all only about maps and if you are very serious about visualization you should read it).</a:t>
            </a:r>
          </a:p>
          <a:p>
            <a:r>
              <a:rPr lang="en-US" sz="1059" b="0" i="0" kern="1200" dirty="0" smtClean="0">
                <a:solidFill>
                  <a:schemeClr val="tx1"/>
                </a:solidFill>
                <a:effectLst/>
                <a:latin typeface="+mj-lt"/>
                <a:ea typeface="+mn-ea"/>
                <a:cs typeface="+mn-cs"/>
              </a:rPr>
              <a:t>The model describes visualization use according to three main dimensions:</a:t>
            </a:r>
          </a:p>
          <a:p>
            <a:r>
              <a:rPr lang="en-US" sz="1059" b="1" i="0" kern="1200" dirty="0" smtClean="0">
                <a:solidFill>
                  <a:schemeClr val="tx1"/>
                </a:solidFill>
                <a:effectLst/>
                <a:latin typeface="+mj-lt"/>
                <a:ea typeface="+mn-ea"/>
                <a:cs typeface="+mn-cs"/>
              </a:rPr>
              <a:t>1) Private vs. Public:</a:t>
            </a:r>
            <a:r>
              <a:rPr lang="en-US" sz="1059" b="0" i="0" kern="1200" dirty="0" smtClean="0">
                <a:solidFill>
                  <a:schemeClr val="tx1"/>
                </a:solidFill>
                <a:effectLst/>
                <a:latin typeface="+mj-lt"/>
                <a:ea typeface="+mn-ea"/>
                <a:cs typeface="+mn-cs"/>
              </a:rPr>
              <a:t> Is the visualization targeted to one person or a restricted group of people to solve a specific problem or it is more intended to address public audience?</a:t>
            </a:r>
          </a:p>
          <a:p>
            <a:r>
              <a:rPr lang="en-US" sz="1059" b="1" i="0" kern="1200" dirty="0" smtClean="0">
                <a:solidFill>
                  <a:schemeClr val="tx1"/>
                </a:solidFill>
                <a:effectLst/>
                <a:latin typeface="+mj-lt"/>
                <a:ea typeface="+mn-ea"/>
                <a:cs typeface="+mn-cs"/>
              </a:rPr>
              <a:t>2) Static vs. Interactive:</a:t>
            </a:r>
            <a:r>
              <a:rPr lang="en-US" sz="1059" b="0" i="0" kern="1200" dirty="0" smtClean="0">
                <a:solidFill>
                  <a:schemeClr val="tx1"/>
                </a:solidFill>
                <a:effectLst/>
                <a:latin typeface="+mj-lt"/>
                <a:ea typeface="+mn-ea"/>
                <a:cs typeface="+mn-cs"/>
              </a:rPr>
              <a:t> Is the visualization a static representation or an interactive tool that people can use to explore alternative views?</a:t>
            </a:r>
          </a:p>
          <a:p>
            <a:r>
              <a:rPr lang="en-US" sz="1059" b="1" i="0" kern="1200" dirty="0" smtClean="0">
                <a:solidFill>
                  <a:schemeClr val="tx1"/>
                </a:solidFill>
                <a:effectLst/>
                <a:latin typeface="+mj-lt"/>
                <a:ea typeface="+mn-ea"/>
                <a:cs typeface="+mn-cs"/>
              </a:rPr>
              <a:t>3) Revealing Knowns vs. Revealing Unknowns:</a:t>
            </a:r>
            <a:r>
              <a:rPr lang="en-US" sz="1059" b="0" i="0" kern="1200" dirty="0" smtClean="0">
                <a:solidFill>
                  <a:schemeClr val="tx1"/>
                </a:solidFill>
                <a:effectLst/>
                <a:latin typeface="+mj-lt"/>
                <a:ea typeface="+mn-ea"/>
                <a:cs typeface="+mn-cs"/>
              </a:rPr>
              <a:t> Is the goal to communicate a number of findings or messages to an audience or to provide people ways to explore the data and make sense of it?</a:t>
            </a:r>
          </a:p>
          <a:p>
            <a:r>
              <a:rPr lang="en-US" sz="1059" b="0" i="0" kern="1200" dirty="0" smtClean="0">
                <a:solidFill>
                  <a:schemeClr val="tx1"/>
                </a:solidFill>
                <a:effectLst/>
                <a:latin typeface="+mj-lt"/>
                <a:ea typeface="+mn-ea"/>
                <a:cs typeface="+mn-cs"/>
              </a:rPr>
              <a:t>My feeling is that visualization today, especially if seen under the lens of what the web and similar media offer to the average reader, is largely used as a communication tool, that is </a:t>
            </a:r>
            <a:r>
              <a:rPr lang="en-US" sz="1059" b="1" i="0" kern="1200" dirty="0" smtClean="0">
                <a:solidFill>
                  <a:schemeClr val="tx1"/>
                </a:solidFill>
                <a:effectLst/>
                <a:latin typeface="+mj-lt"/>
                <a:ea typeface="+mn-ea"/>
                <a:cs typeface="+mn-cs"/>
              </a:rPr>
              <a:t>we are at the upper corned of the cube: largely public, mostly static or with little interaction, and mostly to reveal information that has been digested by someone else</a:t>
            </a:r>
            <a:r>
              <a:rPr lang="en-US" sz="1059" b="0" i="0" kern="1200" dirty="0" smtClean="0">
                <a:solidFill>
                  <a:schemeClr val="tx1"/>
                </a:solidFill>
                <a:effectLst/>
                <a:latin typeface="+mj-lt"/>
                <a:ea typeface="+mn-ea"/>
                <a:cs typeface="+mn-cs"/>
              </a:rPr>
              <a:t>.</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I call this use of visualization</a:t>
            </a:r>
            <a:r>
              <a:rPr lang="en-US" sz="1059" b="1" i="0" kern="1200" dirty="0" smtClean="0">
                <a:solidFill>
                  <a:schemeClr val="tx1"/>
                </a:solidFill>
                <a:effectLst/>
                <a:latin typeface="+mj-lt"/>
                <a:ea typeface="+mn-ea"/>
                <a:cs typeface="+mn-cs"/>
              </a:rPr>
              <a:t> “visualization consumerism”</a:t>
            </a:r>
            <a:r>
              <a:rPr lang="en-US" sz="1059" b="0" i="0" kern="1200" dirty="0" smtClean="0">
                <a:solidFill>
                  <a:schemeClr val="tx1"/>
                </a:solidFill>
                <a:effectLst/>
                <a:latin typeface="+mj-lt"/>
                <a:ea typeface="+mn-ea"/>
                <a:cs typeface="+mn-cs"/>
              </a:rPr>
              <a:t> (I hope nobody is offended by this name, it’s not my intent), that is, the visualization is prepackaged by someone in a format that can be easily and quickly digested by a large number of people. To be clear, I am not against it, as long as it is done well. Visualization is not only something to consume, we need to look at it in a different way.</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What I propose is that we take more care of the knowledge workers I mentioned above and provide them with the indispensable tools they need. Visualization</a:t>
            </a:r>
            <a:r>
              <a:rPr lang="en-US" sz="1059" b="0" i="0" kern="1200" baseline="0" dirty="0" smtClean="0">
                <a:solidFill>
                  <a:schemeClr val="tx1"/>
                </a:solidFill>
                <a:effectLst/>
                <a:latin typeface="+mj-lt"/>
                <a:ea typeface="+mn-ea"/>
                <a:cs typeface="+mn-cs"/>
              </a:rPr>
              <a:t> </a:t>
            </a:r>
            <a:r>
              <a:rPr lang="en-US" sz="1059" b="0" i="0" kern="1200" dirty="0" smtClean="0">
                <a:solidFill>
                  <a:schemeClr val="tx1"/>
                </a:solidFill>
                <a:effectLst/>
                <a:latin typeface="+mj-lt"/>
                <a:ea typeface="+mn-ea"/>
                <a:cs typeface="+mn-cs"/>
              </a:rPr>
              <a:t>has the power to make us more intelligent and we should strive to do that.</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And looking at the cube I think we have to shift our attention to the opposite corner of the cube if we want to help people</a:t>
            </a:r>
            <a:r>
              <a:rPr lang="en-US" sz="1059" b="0" i="0" kern="1200" baseline="0" dirty="0" smtClean="0">
                <a:solidFill>
                  <a:schemeClr val="tx1"/>
                </a:solidFill>
                <a:effectLst/>
                <a:latin typeface="+mj-lt"/>
                <a:ea typeface="+mn-ea"/>
                <a:cs typeface="+mn-cs"/>
              </a:rPr>
              <a:t> make decisions</a:t>
            </a:r>
            <a:r>
              <a:rPr lang="en-US" sz="1059" b="0" i="0" kern="1200" dirty="0" smtClean="0">
                <a:solidFill>
                  <a:schemeClr val="tx1"/>
                </a:solidFill>
                <a:effectLst/>
                <a:latin typeface="+mj-lt"/>
                <a:ea typeface="+mn-ea"/>
                <a:cs typeface="+mn-cs"/>
              </a:rPr>
              <a:t>.</a:t>
            </a:r>
          </a:p>
          <a:p>
            <a:endParaRPr lang="en-US" sz="1059" b="0" i="0" kern="1200" dirty="0" smtClean="0">
              <a:solidFill>
                <a:schemeClr val="tx1"/>
              </a:solidFill>
              <a:effectLst/>
              <a:latin typeface="+mj-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2470468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4/11/2016 10:11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8184992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509893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often</a:t>
            </a:r>
            <a:r>
              <a:rPr lang="en-US" baseline="0" dirty="0" smtClean="0"/>
              <a:t> form a picture in their head of what a visualization should </a:t>
            </a:r>
            <a:r>
              <a:rPr lang="en-US" baseline="0" dirty="0" err="1" smtClean="0"/>
              <a:t>ook</a:t>
            </a:r>
            <a:r>
              <a:rPr lang="en-US" baseline="0" dirty="0" smtClean="0"/>
              <a:t> like or find an example they want to mimic.   When its time to visualize they realize the either need more data  or their data doesn’t work with what they want to create.</a:t>
            </a:r>
            <a:endParaRPr lang="en-US" dirty="0" smtClean="0"/>
          </a:p>
          <a:p>
            <a:endParaRPr lang="en-US" dirty="0" smtClean="0"/>
          </a:p>
          <a:p>
            <a:r>
              <a:rPr lang="en-US" dirty="0" smtClean="0"/>
              <a:t>Biggest mistake is imagining the visualization before understanding</a:t>
            </a:r>
            <a:r>
              <a:rPr lang="en-US" baseline="0" dirty="0" smtClean="0"/>
              <a:t> the data.</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1486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http://blog.visual.ly/creating-infographic-start-finish/</a:t>
            </a:r>
          </a:p>
          <a:p>
            <a:endParaRPr lang="en-US" dirty="0" smtClean="0"/>
          </a:p>
          <a:p>
            <a:r>
              <a:rPr lang="en-US" dirty="0" smtClean="0"/>
              <a:t>Second biggest mistake:  Find the data to tell the story you want.</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4/12/2016 12:22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29899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5_Custom Layout">
    <p:bg>
      <p:bgPr>
        <a:blipFill rotWithShape="1">
          <a:blip r:embed="rId2" cstate="screen">
            <a:grayscl/>
            <a:extLst>
              <a:ext uri="{BEBA8EAE-BF5A-486C-A8C5-ECC9F3942E4B}">
                <a14:imgProps xmlns:a14="http://schemas.microsoft.com/office/drawing/2010/main">
                  <a14:imgLayer r:embed="rId3">
                    <a14:imgEffect>
                      <a14:brightnessContrast bright="-29000" contrast="400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96683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harpenSoften amount="250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rcRect l="9712" r="12074"/>
          <a:stretch/>
        </p:blipFill>
        <p:spPr>
          <a:xfrm>
            <a:off x="3083" y="9770"/>
            <a:ext cx="14620506" cy="8219830"/>
          </a:xfrm>
          <a:prstGeom prst="rect">
            <a:avLst/>
          </a:prstGeom>
        </p:spPr>
      </p:pic>
      <p:pic>
        <p:nvPicPr>
          <p:cNvPr id="6" name="Picture 5" descr="benryanconver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41711" y="7817915"/>
            <a:ext cx="1557795" cy="342670"/>
          </a:xfrm>
          <a:prstGeom prst="rect">
            <a:avLst/>
          </a:prstGeom>
        </p:spPr>
      </p:pic>
    </p:spTree>
    <p:extLst>
      <p:ext uri="{BB962C8B-B14F-4D97-AF65-F5344CB8AC3E}">
        <p14:creationId xmlns:p14="http://schemas.microsoft.com/office/powerpoint/2010/main" val="2362077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theme" Target="../theme/theme2.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theme" Target="../theme/theme3.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theme" Target="../theme/theme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theme" Target="../theme/theme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9" Type="http://schemas.openxmlformats.org/officeDocument/2006/relationships/theme" Target="../theme/theme6.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266" r:id="rId3"/>
    <p:sldLayoutId id="2147484331" r:id="rId4"/>
    <p:sldLayoutId id="2147484332" r:id="rId5"/>
    <p:sldLayoutId id="2147484333" r:id="rId6"/>
    <p:sldLayoutId id="2147484249" r:id="rId7"/>
    <p:sldLayoutId id="2147484304" r:id="rId8"/>
    <p:sldLayoutId id="2147484334" r:id="rId9"/>
    <p:sldLayoutId id="2147484295" r:id="rId10"/>
    <p:sldLayoutId id="2147484314" r:id="rId11"/>
    <p:sldLayoutId id="2147484337" r:id="rId12"/>
    <p:sldLayoutId id="2147484302" r:id="rId13"/>
    <p:sldLayoutId id="2147484303" r:id="rId14"/>
    <p:sldLayoutId id="2147484315" r:id="rId15"/>
    <p:sldLayoutId id="2147484336" r:id="rId16"/>
    <p:sldLayoutId id="2147484335" r:id="rId17"/>
    <p:sldLayoutId id="2147484240" r:id="rId18"/>
    <p:sldLayoutId id="2147484330" r:id="rId19"/>
    <p:sldLayoutId id="2147484309" r:id="rId20"/>
    <p:sldLayoutId id="2147484324" r:id="rId21"/>
    <p:sldLayoutId id="2147484323" r:id="rId22"/>
    <p:sldLayoutId id="2147484325" r:id="rId23"/>
    <p:sldLayoutId id="2147484326" r:id="rId24"/>
    <p:sldLayoutId id="2147484327" r:id="rId25"/>
    <p:sldLayoutId id="2147484328" r:id="rId26"/>
    <p:sldLayoutId id="2147484256" r:id="rId27"/>
    <p:sldLayoutId id="2147484316" r:id="rId28"/>
    <p:sldLayoutId id="2147484317" r:id="rId29"/>
    <p:sldLayoutId id="2147484318" r:id="rId30"/>
    <p:sldLayoutId id="2147484319" r:id="rId31"/>
    <p:sldLayoutId id="2147484320" r:id="rId32"/>
    <p:sldLayoutId id="2147484321" r:id="rId33"/>
    <p:sldLayoutId id="2147484313" r:id="rId34"/>
    <p:sldLayoutId id="2147484544" r:id="rId35"/>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 id="2147484410" r:id="rId29"/>
    <p:sldLayoutId id="2147484411" r:id="rId30"/>
    <p:sldLayoutId id="2147484412" r:id="rId31"/>
    <p:sldLayoutId id="2147484413" r:id="rId32"/>
    <p:sldLayoutId id="2147484414" r:id="rId33"/>
    <p:sldLayoutId id="2147484415" r:id="rId34"/>
    <p:sldLayoutId id="2147484417" r:id="rId35"/>
    <p:sldLayoutId id="2147484418" r:id="rId36"/>
    <p:sldLayoutId id="2147484419" r:id="rId37"/>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8" r:id="rId35"/>
    <p:sldLayoutId id="2147484543" r:id="rId36"/>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 id="2147484487" r:id="rId28"/>
    <p:sldLayoutId id="2147484488" r:id="rId29"/>
    <p:sldLayoutId id="2147484489" r:id="rId30"/>
    <p:sldLayoutId id="2147484490" r:id="rId31"/>
    <p:sldLayoutId id="2147484491" r:id="rId32"/>
    <p:sldLayoutId id="2147484492" r:id="rId33"/>
    <p:sldLayoutId id="2147484493" r:id="rId34"/>
    <p:sldLayoutId id="2147484494" r:id="rId35"/>
    <p:sldLayoutId id="2147484495" r:id="rId36"/>
    <p:sldLayoutId id="2147484496" r:id="rId37"/>
    <p:sldLayoutId id="2147484497"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 id="2147484535" r:id="rId37"/>
    <p:sldLayoutId id="2147484536"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3689012" cy="1079598"/>
          </a:xfrm>
          <a:prstGeom prst="rect">
            <a:avLst/>
          </a:prstGeom>
        </p:spPr>
        <p:txBody>
          <a:bodyPr/>
          <a:lstStyle/>
          <a:p>
            <a:pPr algn="l"/>
            <a:r>
              <a:rPr lang="en-US" dirty="0" smtClean="0">
                <a:solidFill>
                  <a:schemeClr val="accent6">
                    <a:lumMod val="60000"/>
                    <a:lumOff val="40000"/>
                  </a:schemeClr>
                </a:solidFill>
              </a:rPr>
              <a:t>DATAVIZ 300</a:t>
            </a:r>
            <a:br>
              <a:rPr lang="en-US" dirty="0" smtClean="0">
                <a:solidFill>
                  <a:schemeClr val="accent6">
                    <a:lumMod val="60000"/>
                    <a:lumOff val="40000"/>
                  </a:schemeClr>
                </a:solidFill>
              </a:rPr>
            </a:b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Week 2:</a:t>
            </a:r>
            <a:br>
              <a:rPr lang="en-US" dirty="0" smtClean="0">
                <a:solidFill>
                  <a:schemeClr val="accent6">
                    <a:lumMod val="60000"/>
                    <a:lumOff val="40000"/>
                  </a:schemeClr>
                </a:solidFill>
              </a:rPr>
            </a:br>
            <a:r>
              <a:rPr lang="en-US" dirty="0" smtClean="0">
                <a:solidFill>
                  <a:schemeClr val="accent6">
                    <a:lumMod val="60000"/>
                    <a:lumOff val="40000"/>
                  </a:schemeClr>
                </a:solidFill>
              </a:rPr>
              <a:t>The Role of Visualizations</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501050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810438" y="938609"/>
            <a:ext cx="13009524" cy="6352381"/>
          </a:xfrm>
          <a:prstGeom prst="rect">
            <a:avLst/>
          </a:prstGeom>
        </p:spPr>
      </p:pic>
    </p:spTree>
    <p:extLst>
      <p:ext uri="{BB962C8B-B14F-4D97-AF65-F5344CB8AC3E}">
        <p14:creationId xmlns:p14="http://schemas.microsoft.com/office/powerpoint/2010/main" val="18487593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810438" y="938609"/>
            <a:ext cx="13009524" cy="6352381"/>
          </a:xfrm>
          <a:prstGeom prst="rect">
            <a:avLst/>
          </a:prstGeom>
        </p:spPr>
      </p:pic>
    </p:spTree>
    <p:extLst>
      <p:ext uri="{BB962C8B-B14F-4D97-AF65-F5344CB8AC3E}">
        <p14:creationId xmlns:p14="http://schemas.microsoft.com/office/powerpoint/2010/main" val="26729944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810438" y="938609"/>
            <a:ext cx="13009524" cy="6352381"/>
          </a:xfrm>
          <a:prstGeom prst="rect">
            <a:avLst/>
          </a:prstGeom>
        </p:spPr>
      </p:pic>
      <p:pic>
        <p:nvPicPr>
          <p:cNvPr id="5" name="Picture 4"/>
          <p:cNvPicPr>
            <a:picLocks noChangeAspect="1"/>
          </p:cNvPicPr>
          <p:nvPr/>
        </p:nvPicPr>
        <p:blipFill rotWithShape="1">
          <a:blip r:embed="rId3"/>
          <a:srcRect l="9950" t="71442" r="43014" b="23868"/>
          <a:stretch/>
        </p:blipFill>
        <p:spPr>
          <a:xfrm>
            <a:off x="1143000" y="5686426"/>
            <a:ext cx="13487400" cy="656663"/>
          </a:xfrm>
          <a:prstGeom prst="rect">
            <a:avLst/>
          </a:prstGeom>
          <a:ln>
            <a:solidFill>
              <a:schemeClr val="bg1">
                <a:lumMod val="85000"/>
              </a:schemeClr>
            </a:solidFill>
          </a:ln>
        </p:spPr>
      </p:pic>
    </p:spTree>
    <p:extLst>
      <p:ext uri="{BB962C8B-B14F-4D97-AF65-F5344CB8AC3E}">
        <p14:creationId xmlns:p14="http://schemas.microsoft.com/office/powerpoint/2010/main" val="42715327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810438" y="938609"/>
            <a:ext cx="13009524" cy="6352381"/>
          </a:xfrm>
          <a:prstGeom prst="rect">
            <a:avLst/>
          </a:prstGeom>
        </p:spPr>
      </p:pic>
    </p:spTree>
    <p:extLst>
      <p:ext uri="{BB962C8B-B14F-4D97-AF65-F5344CB8AC3E}">
        <p14:creationId xmlns:p14="http://schemas.microsoft.com/office/powerpoint/2010/main" val="10743371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10438" y="938609"/>
            <a:ext cx="13009524" cy="6352381"/>
          </a:xfrm>
          <a:prstGeom prst="rect">
            <a:avLst/>
          </a:prstGeom>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srcRect l="9366" t="46401" r="38139" b="43702"/>
          <a:stretch/>
        </p:blipFill>
        <p:spPr>
          <a:xfrm>
            <a:off x="2028824" y="3886199"/>
            <a:ext cx="12106708" cy="1114425"/>
          </a:xfrm>
          <a:prstGeom prst="rect">
            <a:avLst/>
          </a:prstGeom>
          <a:ln>
            <a:solidFill>
              <a:schemeClr val="bg1">
                <a:lumMod val="85000"/>
              </a:schemeClr>
            </a:solidFill>
          </a:ln>
        </p:spPr>
      </p:pic>
    </p:spTree>
    <p:extLst>
      <p:ext uri="{BB962C8B-B14F-4D97-AF65-F5344CB8AC3E}">
        <p14:creationId xmlns:p14="http://schemas.microsoft.com/office/powerpoint/2010/main" val="9185874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answers lead to more good questions.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549127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3595130" y="-352003"/>
            <a:ext cx="5484194" cy="6447919"/>
          </a:xfrm>
          <a:prstGeom prst="rect">
            <a:avLst/>
          </a:prstGeom>
        </p:spPr>
        <p:txBody>
          <a:bodyPr wrap="none">
            <a:spAutoFit/>
          </a:bodyPr>
          <a:lstStyle/>
          <a:p>
            <a:r>
              <a:rPr lang="en-US" sz="41300" dirty="0">
                <a:solidFill>
                  <a:schemeClr val="accent6"/>
                </a:solidFill>
                <a:latin typeface="+mj-lt"/>
              </a:rPr>
              <a:t>4 </a:t>
            </a:r>
          </a:p>
        </p:txBody>
      </p:sp>
      <p:sp>
        <p:nvSpPr>
          <p:cNvPr id="69" name="Title 1"/>
          <p:cNvSpPr>
            <a:spLocks noGrp="1"/>
          </p:cNvSpPr>
          <p:nvPr>
            <p:ph type="title"/>
          </p:nvPr>
        </p:nvSpPr>
        <p:spPr>
          <a:xfrm>
            <a:off x="1112838" y="3008264"/>
            <a:ext cx="11836008" cy="1079598"/>
          </a:xfrm>
        </p:spPr>
        <p:txBody>
          <a:bodyPr/>
          <a:lstStyle/>
          <a:p>
            <a:r>
              <a:rPr lang="en-US" dirty="0" smtClean="0"/>
              <a:t>Things</a:t>
            </a:r>
            <a:br>
              <a:rPr lang="en-US" dirty="0" smtClean="0"/>
            </a:br>
            <a:r>
              <a:rPr lang="en-US" dirty="0" smtClean="0"/>
              <a:t>To</a:t>
            </a:r>
            <a:br>
              <a:rPr lang="en-US" dirty="0" smtClean="0"/>
            </a:br>
            <a:r>
              <a:rPr lang="en-US" dirty="0" smtClean="0"/>
              <a:t>Consider</a:t>
            </a:r>
            <a:endParaRPr lang="en-US" dirty="0"/>
          </a:p>
        </p:txBody>
      </p:sp>
    </p:spTree>
    <p:extLst>
      <p:ext uri="{BB962C8B-B14F-4D97-AF65-F5344CB8AC3E}">
        <p14:creationId xmlns:p14="http://schemas.microsoft.com/office/powerpoint/2010/main" val="21007136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3595130" y="-352003"/>
            <a:ext cx="5484194" cy="6447919"/>
          </a:xfrm>
          <a:prstGeom prst="rect">
            <a:avLst/>
          </a:prstGeom>
        </p:spPr>
        <p:txBody>
          <a:bodyPr wrap="none">
            <a:spAutoFit/>
          </a:bodyPr>
          <a:lstStyle/>
          <a:p>
            <a:r>
              <a:rPr lang="en-US" sz="41300" dirty="0">
                <a:solidFill>
                  <a:schemeClr val="accent6"/>
                </a:solidFill>
                <a:latin typeface="+mj-lt"/>
              </a:rPr>
              <a:t>4 </a:t>
            </a:r>
          </a:p>
        </p:txBody>
      </p:sp>
      <p:sp>
        <p:nvSpPr>
          <p:cNvPr id="4" name="Rectangle 3"/>
          <p:cNvSpPr/>
          <p:nvPr/>
        </p:nvSpPr>
        <p:spPr bwMode="auto">
          <a:xfrm>
            <a:off x="914400" y="2314575"/>
            <a:ext cx="3171825"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What data do you have?</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638300" y="4781550"/>
            <a:ext cx="3171825" cy="23050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What do you see and does it make sense?</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8820150" y="3590925"/>
            <a:ext cx="3171825" cy="2867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What visualization methods should you use?</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15075" y="1714500"/>
            <a:ext cx="5514975" cy="12287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What do you want to know about your data?</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Title 1"/>
          <p:cNvSpPr>
            <a:spLocks noGrp="1"/>
          </p:cNvSpPr>
          <p:nvPr>
            <p:ph type="title"/>
          </p:nvPr>
        </p:nvSpPr>
        <p:spPr>
          <a:xfrm>
            <a:off x="1112838" y="3008264"/>
            <a:ext cx="11836008" cy="1079598"/>
          </a:xfrm>
        </p:spPr>
        <p:txBody>
          <a:bodyPr/>
          <a:lstStyle/>
          <a:p>
            <a:r>
              <a:rPr lang="en-US" dirty="0" smtClean="0"/>
              <a:t>Things</a:t>
            </a:r>
            <a:br>
              <a:rPr lang="en-US" dirty="0" smtClean="0"/>
            </a:br>
            <a:r>
              <a:rPr lang="en-US" dirty="0" smtClean="0"/>
              <a:t>To</a:t>
            </a:r>
            <a:br>
              <a:rPr lang="en-US" dirty="0" smtClean="0"/>
            </a:br>
            <a:r>
              <a:rPr lang="en-US" dirty="0" smtClean="0"/>
              <a:t>Consider</a:t>
            </a:r>
            <a:endParaRPr lang="en-US" dirty="0"/>
          </a:p>
        </p:txBody>
      </p:sp>
    </p:spTree>
    <p:extLst>
      <p:ext uri="{BB962C8B-B14F-4D97-AF65-F5344CB8AC3E}">
        <p14:creationId xmlns:p14="http://schemas.microsoft.com/office/powerpoint/2010/main" val="398514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2763" y="500063"/>
            <a:ext cx="1487487" cy="923330"/>
          </a:xfrm>
        </p:spPr>
        <p:txBody>
          <a:bodyPr/>
          <a:lstStyle/>
          <a:p>
            <a:pPr algn="ctr"/>
            <a:r>
              <a:rPr lang="en-US" dirty="0" smtClean="0"/>
              <a:t>START</a:t>
            </a:r>
          </a:p>
          <a:p>
            <a:pPr algn="ctr"/>
            <a:r>
              <a:rPr lang="en-US" dirty="0" smtClean="0"/>
              <a:t>HERE</a:t>
            </a:r>
          </a:p>
        </p:txBody>
      </p:sp>
      <p:sp>
        <p:nvSpPr>
          <p:cNvPr id="4" name="Rectangle 3"/>
          <p:cNvSpPr/>
          <p:nvPr/>
        </p:nvSpPr>
        <p:spPr bwMode="auto">
          <a:xfrm>
            <a:off x="914400" y="2314575"/>
            <a:ext cx="3171825"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What data do you have?</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638300" y="4781550"/>
            <a:ext cx="3171825" cy="23050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What do you see and does it make sense?</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8820150" y="3590925"/>
            <a:ext cx="3171825" cy="2867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What visualization methods should you use?</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15075" y="1714500"/>
            <a:ext cx="5514975" cy="12287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What do you want to know about your data?</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10723563" y="309563"/>
            <a:ext cx="3106737" cy="51706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t>Don’t Know Yet</a:t>
            </a:r>
            <a:endParaRPr lang="en-US" dirty="0" smtClean="0"/>
          </a:p>
        </p:txBody>
      </p:sp>
      <p:sp>
        <p:nvSpPr>
          <p:cNvPr id="9" name="Text Placeholder 2"/>
          <p:cNvSpPr txBox="1">
            <a:spLocks/>
          </p:cNvSpPr>
          <p:nvPr/>
        </p:nvSpPr>
        <p:spPr>
          <a:xfrm>
            <a:off x="12401550" y="2805113"/>
            <a:ext cx="1809750" cy="923330"/>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t>(Specific</a:t>
            </a:r>
          </a:p>
          <a:p>
            <a:pPr algn="ctr"/>
            <a:r>
              <a:rPr lang="en-US" dirty="0" smtClean="0"/>
              <a:t>Question)</a:t>
            </a:r>
            <a:endParaRPr lang="en-US" dirty="0" smtClean="0"/>
          </a:p>
        </p:txBody>
      </p:sp>
      <p:sp>
        <p:nvSpPr>
          <p:cNvPr id="10" name="Text Placeholder 2"/>
          <p:cNvSpPr txBox="1">
            <a:spLocks/>
          </p:cNvSpPr>
          <p:nvPr/>
        </p:nvSpPr>
        <p:spPr>
          <a:xfrm>
            <a:off x="4610099" y="7363420"/>
            <a:ext cx="5476875" cy="51706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t>Explore Different Dimensions</a:t>
            </a:r>
            <a:endParaRPr lang="en-US" dirty="0" smtClean="0"/>
          </a:p>
        </p:txBody>
      </p:sp>
      <p:sp>
        <p:nvSpPr>
          <p:cNvPr id="11" name="Text Placeholder 2"/>
          <p:cNvSpPr txBox="1">
            <a:spLocks/>
          </p:cNvSpPr>
          <p:nvPr/>
        </p:nvSpPr>
        <p:spPr>
          <a:xfrm>
            <a:off x="3276600" y="3629620"/>
            <a:ext cx="3952876" cy="132959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r"/>
            <a:r>
              <a:rPr lang="en-US" dirty="0" smtClean="0"/>
              <a:t>New </a:t>
            </a:r>
          </a:p>
          <a:p>
            <a:pPr algn="r"/>
            <a:r>
              <a:rPr lang="en-US" dirty="0" smtClean="0"/>
              <a:t>Questions</a:t>
            </a:r>
          </a:p>
          <a:p>
            <a:pPr algn="r"/>
            <a:r>
              <a:rPr lang="en-US" dirty="0" smtClean="0"/>
              <a:t>Arise</a:t>
            </a:r>
            <a:endParaRPr lang="en-US" dirty="0" smtClean="0"/>
          </a:p>
        </p:txBody>
      </p:sp>
      <p:sp>
        <p:nvSpPr>
          <p:cNvPr id="12" name="Text Placeholder 2"/>
          <p:cNvSpPr txBox="1">
            <a:spLocks/>
          </p:cNvSpPr>
          <p:nvPr/>
        </p:nvSpPr>
        <p:spPr>
          <a:xfrm>
            <a:off x="-800101" y="3982045"/>
            <a:ext cx="5476875" cy="51706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t>Find related data</a:t>
            </a:r>
            <a:endParaRPr lang="en-US" dirty="0" smtClean="0"/>
          </a:p>
        </p:txBody>
      </p:sp>
      <p:sp>
        <p:nvSpPr>
          <p:cNvPr id="13" name="Text Placeholder 2"/>
          <p:cNvSpPr txBox="1">
            <a:spLocks/>
          </p:cNvSpPr>
          <p:nvPr/>
        </p:nvSpPr>
        <p:spPr>
          <a:xfrm>
            <a:off x="2781299" y="648295"/>
            <a:ext cx="5476875" cy="51706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t>None or next to nothing</a:t>
            </a:r>
            <a:endParaRPr lang="en-US" dirty="0" smtClean="0"/>
          </a:p>
        </p:txBody>
      </p:sp>
      <p:sp>
        <p:nvSpPr>
          <p:cNvPr id="14" name="Text Placeholder 2"/>
          <p:cNvSpPr txBox="1">
            <a:spLocks/>
          </p:cNvSpPr>
          <p:nvPr/>
        </p:nvSpPr>
        <p:spPr>
          <a:xfrm>
            <a:off x="2562224" y="2343745"/>
            <a:ext cx="5476875" cy="923330"/>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t>Best data</a:t>
            </a:r>
          </a:p>
          <a:p>
            <a:pPr algn="ctr"/>
            <a:r>
              <a:rPr lang="en-US" dirty="0" smtClean="0"/>
              <a:t>ever</a:t>
            </a:r>
            <a:endParaRPr lang="en-US" dirty="0" smtClean="0"/>
          </a:p>
        </p:txBody>
      </p:sp>
      <p:cxnSp>
        <p:nvCxnSpPr>
          <p:cNvPr id="16" name="Straight Arrow Connector 15"/>
          <p:cNvCxnSpPr/>
          <p:nvPr/>
        </p:nvCxnSpPr>
        <p:spPr>
          <a:xfrm>
            <a:off x="1485107" y="1423393"/>
            <a:ext cx="793" cy="662582"/>
          </a:xfrm>
          <a:prstGeom prst="straightConnector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371850" y="3857625"/>
            <a:ext cx="0" cy="742951"/>
          </a:xfrm>
          <a:prstGeom prst="straightConnector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410075" y="2800350"/>
            <a:ext cx="1733550" cy="9528"/>
          </a:xfrm>
          <a:prstGeom prst="straightConnector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5400000" flipH="1" flipV="1">
            <a:off x="2657478" y="1000128"/>
            <a:ext cx="1200149" cy="914396"/>
          </a:xfrm>
          <a:prstGeom prst="bentConnector3">
            <a:avLst>
              <a:gd name="adj1" fmla="val 10238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923507" y="1318618"/>
            <a:ext cx="793" cy="662582"/>
          </a:xfrm>
          <a:prstGeom prst="straightConnector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5400000" flipH="1" flipV="1">
            <a:off x="10039353" y="581028"/>
            <a:ext cx="1200149" cy="914396"/>
          </a:xfrm>
          <a:prstGeom prst="bentConnector3">
            <a:avLst>
              <a:gd name="adj1" fmla="val 10238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1305382" y="899518"/>
            <a:ext cx="793" cy="662582"/>
          </a:xfrm>
          <a:prstGeom prst="straightConnector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a:off x="12087228" y="2143125"/>
            <a:ext cx="1257297" cy="400050"/>
          </a:xfrm>
          <a:prstGeom prst="bentConnector3">
            <a:avLst>
              <a:gd name="adj1" fmla="val 104546"/>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flipV="1">
            <a:off x="12315825" y="3895725"/>
            <a:ext cx="1057278" cy="990600"/>
          </a:xfrm>
          <a:prstGeom prst="bentConnector3">
            <a:avLst>
              <a:gd name="adj1" fmla="val -135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flipV="1">
            <a:off x="5143500" y="3086101"/>
            <a:ext cx="2114550" cy="1914524"/>
          </a:xfrm>
          <a:prstGeom prst="bentConnector3">
            <a:avLst>
              <a:gd name="adj1" fmla="val 10135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0800000" flipV="1">
            <a:off x="9439275" y="6619875"/>
            <a:ext cx="1057278" cy="990600"/>
          </a:xfrm>
          <a:prstGeom prst="bentConnector3">
            <a:avLst>
              <a:gd name="adj1" fmla="val -135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0800000">
            <a:off x="3429001" y="7172325"/>
            <a:ext cx="1685927" cy="400052"/>
          </a:xfrm>
          <a:prstGeom prst="bentConnector3">
            <a:avLst>
              <a:gd name="adj1" fmla="val 99153"/>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Text Placeholder 2"/>
          <p:cNvSpPr txBox="1">
            <a:spLocks/>
          </p:cNvSpPr>
          <p:nvPr/>
        </p:nvSpPr>
        <p:spPr>
          <a:xfrm>
            <a:off x="4305299" y="5515570"/>
            <a:ext cx="5476875" cy="132959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t>Bar Chart</a:t>
            </a:r>
            <a:endParaRPr lang="en-US" dirty="0"/>
          </a:p>
          <a:p>
            <a:pPr algn="ctr"/>
            <a:r>
              <a:rPr lang="en-US" dirty="0" smtClean="0"/>
              <a:t>Line Plot</a:t>
            </a:r>
          </a:p>
          <a:p>
            <a:pPr algn="ctr"/>
            <a:r>
              <a:rPr lang="en-US" dirty="0" smtClean="0"/>
              <a:t>Scatterplot</a:t>
            </a:r>
          </a:p>
        </p:txBody>
      </p:sp>
      <p:cxnSp>
        <p:nvCxnSpPr>
          <p:cNvPr id="62" name="Straight Arrow Connector 61"/>
          <p:cNvCxnSpPr/>
          <p:nvPr/>
        </p:nvCxnSpPr>
        <p:spPr>
          <a:xfrm flipH="1">
            <a:off x="5143500" y="6162679"/>
            <a:ext cx="1104900" cy="9521"/>
          </a:xfrm>
          <a:prstGeom prst="straightConnector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7972425" y="6172200"/>
            <a:ext cx="714375" cy="4"/>
          </a:xfrm>
          <a:prstGeom prst="straightConnector1">
            <a:avLst/>
          </a:prstGeom>
          <a:ln>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6299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0814"/>
            <a:ext cx="11836008" cy="1079598"/>
          </a:xfrm>
        </p:spPr>
        <p:txBody>
          <a:bodyPr/>
          <a:lstStyle/>
          <a:p>
            <a:r>
              <a:rPr lang="en-US" dirty="0" smtClean="0">
                <a:solidFill>
                  <a:schemeClr val="accent6"/>
                </a:solidFill>
              </a:rPr>
              <a:t>What Data do you have?</a:t>
            </a:r>
            <a:endParaRPr lang="en-US" dirty="0">
              <a:solidFill>
                <a:schemeClr val="accent6"/>
              </a:solidFill>
            </a:endParaRPr>
          </a:p>
        </p:txBody>
      </p:sp>
      <p:sp>
        <p:nvSpPr>
          <p:cNvPr id="4" name="Text Placeholder 3"/>
          <p:cNvSpPr>
            <a:spLocks noGrp="1"/>
          </p:cNvSpPr>
          <p:nvPr>
            <p:ph type="body" sz="quarter" idx="10"/>
          </p:nvPr>
        </p:nvSpPr>
        <p:spPr>
          <a:xfrm>
            <a:off x="-2572544" y="3371850"/>
            <a:ext cx="4802187" cy="517065"/>
          </a:xfrm>
        </p:spPr>
        <p:txBody>
          <a:bodyPr/>
          <a:lstStyle/>
          <a:p>
            <a:pPr algn="r"/>
            <a:r>
              <a:rPr lang="en-US" dirty="0" smtClean="0"/>
              <a:t>Learning</a:t>
            </a:r>
            <a:endParaRPr lang="en-US" dirty="0"/>
          </a:p>
        </p:txBody>
      </p:sp>
      <p:grpSp>
        <p:nvGrpSpPr>
          <p:cNvPr id="6" name="Group 5"/>
          <p:cNvGrpSpPr/>
          <p:nvPr/>
        </p:nvGrpSpPr>
        <p:grpSpPr>
          <a:xfrm>
            <a:off x="2524126" y="3376330"/>
            <a:ext cx="4031927" cy="1449394"/>
            <a:chOff x="723898" y="3086100"/>
            <a:chExt cx="7391402" cy="2933700"/>
          </a:xfrm>
        </p:grpSpPr>
        <p:sp>
          <p:nvSpPr>
            <p:cNvPr id="5" name="Rectangle 4"/>
            <p:cNvSpPr/>
            <p:nvPr/>
          </p:nvSpPr>
          <p:spPr bwMode="auto">
            <a:xfrm>
              <a:off x="2343150" y="3086100"/>
              <a:ext cx="5772150" cy="857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512937" y="5153025"/>
              <a:ext cx="2592182" cy="857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3900" y="3095625"/>
              <a:ext cx="3662865" cy="8572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3898" y="5162550"/>
              <a:ext cx="5531773" cy="8572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 Placeholder 3"/>
          <p:cNvSpPr txBox="1">
            <a:spLocks/>
          </p:cNvSpPr>
          <p:nvPr/>
        </p:nvSpPr>
        <p:spPr>
          <a:xfrm>
            <a:off x="-2563019" y="4352925"/>
            <a:ext cx="4802187" cy="51706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r"/>
            <a:r>
              <a:rPr lang="en-US" dirty="0" smtClean="0"/>
              <a:t>Jedi</a:t>
            </a:r>
            <a:endParaRPr lang="en-US" dirty="0"/>
          </a:p>
        </p:txBody>
      </p:sp>
      <p:sp>
        <p:nvSpPr>
          <p:cNvPr id="16" name="Text Placeholder 3"/>
          <p:cNvSpPr txBox="1">
            <a:spLocks/>
          </p:cNvSpPr>
          <p:nvPr/>
        </p:nvSpPr>
        <p:spPr>
          <a:xfrm>
            <a:off x="475456" y="2362200"/>
            <a:ext cx="4802187" cy="51706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r"/>
            <a:r>
              <a:rPr lang="en-US" dirty="0" smtClean="0"/>
              <a:t>% of Time</a:t>
            </a:r>
            <a:endParaRPr lang="en-US" dirty="0"/>
          </a:p>
        </p:txBody>
      </p:sp>
      <p:sp>
        <p:nvSpPr>
          <p:cNvPr id="17" name="Text Placeholder 3"/>
          <p:cNvSpPr txBox="1">
            <a:spLocks/>
          </p:cNvSpPr>
          <p:nvPr/>
        </p:nvSpPr>
        <p:spPr>
          <a:xfrm>
            <a:off x="5485606" y="2371725"/>
            <a:ext cx="4802187" cy="51706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r"/>
            <a:r>
              <a:rPr lang="en-US" dirty="0" smtClean="0"/>
              <a:t>Duration</a:t>
            </a:r>
            <a:endParaRPr lang="en-US" dirty="0"/>
          </a:p>
        </p:txBody>
      </p:sp>
      <p:grpSp>
        <p:nvGrpSpPr>
          <p:cNvPr id="18" name="Group 17"/>
          <p:cNvGrpSpPr/>
          <p:nvPr/>
        </p:nvGrpSpPr>
        <p:grpSpPr>
          <a:xfrm>
            <a:off x="7677151" y="4407019"/>
            <a:ext cx="4026373" cy="428230"/>
            <a:chOff x="723898" y="5153025"/>
            <a:chExt cx="7381221" cy="866775"/>
          </a:xfrm>
        </p:grpSpPr>
        <p:sp>
          <p:nvSpPr>
            <p:cNvPr id="20" name="Rectangle 19"/>
            <p:cNvSpPr/>
            <p:nvPr/>
          </p:nvSpPr>
          <p:spPr bwMode="auto">
            <a:xfrm>
              <a:off x="5512937" y="5153025"/>
              <a:ext cx="2592182" cy="857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23898" y="5162550"/>
              <a:ext cx="5531773" cy="8572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3" name="Rectangle 22"/>
          <p:cNvSpPr/>
          <p:nvPr/>
        </p:nvSpPr>
        <p:spPr bwMode="auto">
          <a:xfrm>
            <a:off x="7600951" y="3306825"/>
            <a:ext cx="3017520" cy="4235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0668001" y="3316350"/>
            <a:ext cx="3017520" cy="423524"/>
          </a:xfrm>
          <a:prstGeom prst="rect">
            <a:avLst/>
          </a:prstGeom>
          <a:solidFill>
            <a:srgbClr val="144D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5991226" y="6315075"/>
            <a:ext cx="457200" cy="4422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6000751" y="6953250"/>
            <a:ext cx="457200" cy="442235"/>
          </a:xfrm>
          <a:prstGeom prst="rect">
            <a:avLst/>
          </a:prstGeom>
          <a:solidFill>
            <a:srgbClr val="144D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3"/>
          <p:cNvSpPr txBox="1">
            <a:spLocks/>
          </p:cNvSpPr>
          <p:nvPr/>
        </p:nvSpPr>
        <p:spPr>
          <a:xfrm>
            <a:off x="6638131" y="6181725"/>
            <a:ext cx="4802187" cy="51706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smtClean="0"/>
              <a:t>Gathering Data</a:t>
            </a:r>
            <a:endParaRPr lang="en-US" dirty="0"/>
          </a:p>
        </p:txBody>
      </p:sp>
      <p:sp>
        <p:nvSpPr>
          <p:cNvPr id="28" name="Text Placeholder 3"/>
          <p:cNvSpPr txBox="1">
            <a:spLocks/>
          </p:cNvSpPr>
          <p:nvPr/>
        </p:nvSpPr>
        <p:spPr>
          <a:xfrm>
            <a:off x="6647656" y="6962775"/>
            <a:ext cx="4802187" cy="517065"/>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smtClean="0"/>
              <a:t>Visualization Data</a:t>
            </a:r>
            <a:endParaRPr lang="en-US" dirty="0"/>
          </a:p>
        </p:txBody>
      </p:sp>
    </p:spTree>
    <p:extLst>
      <p:ext uri="{BB962C8B-B14F-4D97-AF65-F5344CB8AC3E}">
        <p14:creationId xmlns:p14="http://schemas.microsoft.com/office/powerpoint/2010/main" val="18989727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5706177"/>
          </a:xfrm>
        </p:spPr>
        <p:txBody>
          <a:bodyPr/>
          <a:lstStyle/>
          <a:p>
            <a:r>
              <a:rPr lang="en-US" sz="3200" b="1" dirty="0"/>
              <a:t>April 12: </a:t>
            </a:r>
            <a:endParaRPr lang="en-US" sz="3200" b="1" dirty="0" smtClean="0"/>
          </a:p>
          <a:p>
            <a:r>
              <a:rPr lang="en-US" sz="3200" b="1" dirty="0" smtClean="0"/>
              <a:t>Week </a:t>
            </a:r>
            <a:r>
              <a:rPr lang="en-US" sz="3200" b="1" dirty="0"/>
              <a:t>2 – Role of Visualization in Decision Making</a:t>
            </a:r>
            <a:endParaRPr lang="en-US" sz="3200" dirty="0"/>
          </a:p>
          <a:p>
            <a:pPr marL="860588" lvl="1" indent="-457200">
              <a:buFont typeface="Arial" panose="020B0604020202020204" pitchFamily="34" charset="0"/>
              <a:buChar char="•"/>
            </a:pPr>
            <a:r>
              <a:rPr lang="en-US" sz="3200" dirty="0"/>
              <a:t>Data-driven decision making</a:t>
            </a:r>
          </a:p>
          <a:p>
            <a:pPr marL="860588" lvl="1" indent="-457200">
              <a:buFont typeface="Arial" panose="020B0604020202020204" pitchFamily="34" charset="0"/>
              <a:buChar char="•"/>
            </a:pPr>
            <a:r>
              <a:rPr lang="en-US" sz="3200" dirty="0"/>
              <a:t>Cycle of Visual Analysis</a:t>
            </a:r>
          </a:p>
          <a:p>
            <a:endParaRPr lang="en-US" sz="3200" i="1" u="sng" dirty="0" smtClean="0"/>
          </a:p>
          <a:p>
            <a:r>
              <a:rPr lang="en-US" sz="3200" i="1" u="sng" dirty="0" smtClean="0"/>
              <a:t>Optional Assignment #2:</a:t>
            </a:r>
            <a:r>
              <a:rPr lang="en-US" sz="3200" i="1" dirty="0" smtClean="0"/>
              <a:t> </a:t>
            </a:r>
            <a:r>
              <a:rPr lang="en-US" sz="3200" i="1" dirty="0" err="1" smtClean="0"/>
              <a:t>VizWiz</a:t>
            </a:r>
            <a:endParaRPr lang="en-US" sz="3200" i="1" u="sng" dirty="0" smtClean="0"/>
          </a:p>
          <a:p>
            <a:endParaRPr lang="en-US" sz="3200" dirty="0"/>
          </a:p>
          <a:p>
            <a:r>
              <a:rPr lang="en-US" sz="3200" i="1" u="sng" dirty="0"/>
              <a:t>Final Project </a:t>
            </a:r>
            <a:r>
              <a:rPr lang="en-US" sz="3200" i="1" u="sng" dirty="0" smtClean="0"/>
              <a:t>Milestone:</a:t>
            </a:r>
            <a:r>
              <a:rPr lang="en-US" sz="3200" i="1" dirty="0" smtClean="0"/>
              <a:t> </a:t>
            </a:r>
            <a:r>
              <a:rPr lang="en-US" sz="3200" dirty="0"/>
              <a:t>Identify the </a:t>
            </a:r>
            <a:r>
              <a:rPr lang="en-US" sz="3200" dirty="0" smtClean="0"/>
              <a:t>decision you want to create a tool to visualize in </a:t>
            </a:r>
            <a:r>
              <a:rPr lang="en-US" sz="3200" dirty="0"/>
              <a:t>your capstone project.  Students who choose something they are passionate about tend to learn the most from the project.</a:t>
            </a:r>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39562923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pic>
        <p:nvPicPr>
          <p:cNvPr id="4" name="Picture 2" descr="https://media.licdn.com/mpr/mpr/AAEAAQAAAAAAAAN8AAAAJGUyMzM3ODdlLTc5YTgtNDRkYi1hYWRlLTdiYzA1ZmIyZjI4M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224" y="1142999"/>
            <a:ext cx="10188575" cy="5838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27113" y="5037089"/>
            <a:ext cx="11836008" cy="1079598"/>
          </a:xfrm>
        </p:spPr>
        <p:txBody>
          <a:bodyPr/>
          <a:lstStyle/>
          <a:p>
            <a:r>
              <a:rPr lang="en-US" sz="4800" dirty="0" smtClean="0"/>
              <a:t>What do you want to</a:t>
            </a:r>
            <a:br>
              <a:rPr lang="en-US" sz="4800" dirty="0" smtClean="0"/>
            </a:br>
            <a:r>
              <a:rPr lang="en-US" sz="4800" dirty="0" smtClean="0"/>
              <a:t>know about your data?</a:t>
            </a:r>
            <a:endParaRPr lang="en-US" sz="4800" dirty="0"/>
          </a:p>
        </p:txBody>
      </p:sp>
    </p:spTree>
    <p:extLst>
      <p:ext uri="{BB962C8B-B14F-4D97-AF65-F5344CB8AC3E}">
        <p14:creationId xmlns:p14="http://schemas.microsoft.com/office/powerpoint/2010/main" val="39991763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045" y="1469296"/>
            <a:ext cx="13928498" cy="1079598"/>
          </a:xfrm>
        </p:spPr>
        <p:txBody>
          <a:bodyPr/>
          <a:lstStyle/>
          <a:p>
            <a:pPr algn="l"/>
            <a:r>
              <a:rPr lang="en-US" dirty="0" smtClean="0"/>
              <a:t>Possible Questions</a:t>
            </a:r>
            <a:br>
              <a:rPr lang="en-US" dirty="0" smtClean="0"/>
            </a:br>
            <a:r>
              <a:rPr lang="en-US" sz="3200" dirty="0" smtClean="0">
                <a:latin typeface="+mn-lt"/>
              </a:rPr>
              <a:t>What ___ is the best and worse?				Max/Min</a:t>
            </a:r>
            <a:br>
              <a:rPr lang="en-US" sz="3200" dirty="0" smtClean="0">
                <a:latin typeface="+mn-lt"/>
              </a:rPr>
            </a:br>
            <a:r>
              <a:rPr lang="en-US" sz="3200" dirty="0" smtClean="0">
                <a:latin typeface="+mn-lt"/>
              </a:rPr>
              <a:t>How has ____ changed over time?			Temporal Patterns</a:t>
            </a:r>
            <a:br>
              <a:rPr lang="en-US" sz="3200" dirty="0" smtClean="0">
                <a:latin typeface="+mn-lt"/>
              </a:rPr>
            </a:br>
            <a:r>
              <a:rPr lang="en-US" sz="3200" dirty="0" smtClean="0">
                <a:latin typeface="+mn-lt"/>
              </a:rPr>
              <a:t>What _____ stands out from the rest?			Outliers</a:t>
            </a:r>
            <a:br>
              <a:rPr lang="en-US" sz="3200" dirty="0" smtClean="0">
                <a:latin typeface="+mn-lt"/>
              </a:rPr>
            </a:br>
            <a:r>
              <a:rPr lang="en-US" sz="3200" dirty="0" smtClean="0">
                <a:latin typeface="+mn-lt"/>
              </a:rPr>
              <a:t>What makes ____ different from ____?			Clustering</a:t>
            </a:r>
            <a:br>
              <a:rPr lang="en-US" sz="3200" dirty="0" smtClean="0">
                <a:latin typeface="+mn-lt"/>
              </a:rPr>
            </a:br>
            <a:r>
              <a:rPr lang="en-US" sz="3200" dirty="0" smtClean="0">
                <a:latin typeface="+mn-lt"/>
              </a:rPr>
              <a:t>How are ___ and ____ related to each other?		Correlation</a:t>
            </a:r>
            <a:br>
              <a:rPr lang="en-US" sz="3200" dirty="0" smtClean="0">
                <a:latin typeface="+mn-lt"/>
              </a:rPr>
            </a:br>
            <a:r>
              <a:rPr lang="en-US" sz="3200" dirty="0" smtClean="0">
                <a:latin typeface="+mn-lt"/>
              </a:rPr>
              <a:t>What’s the breakdown for _____?			Distributions</a:t>
            </a:r>
            <a:endParaRPr lang="en-US" sz="3600" dirty="0">
              <a:latin typeface="+mn-lt"/>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770114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045" y="1469296"/>
            <a:ext cx="13928498" cy="1079598"/>
          </a:xfrm>
        </p:spPr>
        <p:txBody>
          <a:bodyPr/>
          <a:lstStyle/>
          <a:p>
            <a:pPr algn="l"/>
            <a:r>
              <a:rPr lang="en-US" dirty="0" smtClean="0"/>
              <a:t>Possible Questions</a:t>
            </a:r>
            <a:br>
              <a:rPr lang="en-US" dirty="0" smtClean="0"/>
            </a:br>
            <a:r>
              <a:rPr lang="en-US" sz="3200" dirty="0" smtClean="0">
                <a:latin typeface="+mn-lt"/>
              </a:rPr>
              <a:t>What ___ is the best and worse?				Bar Chart</a:t>
            </a:r>
            <a:br>
              <a:rPr lang="en-US" sz="3200" dirty="0" smtClean="0">
                <a:latin typeface="+mn-lt"/>
              </a:rPr>
            </a:br>
            <a:r>
              <a:rPr lang="en-US" sz="3200" dirty="0" smtClean="0">
                <a:latin typeface="+mn-lt"/>
              </a:rPr>
              <a:t>How has ____ changed over time?			Line Graph</a:t>
            </a:r>
            <a:br>
              <a:rPr lang="en-US" sz="3200" dirty="0" smtClean="0">
                <a:latin typeface="+mn-lt"/>
              </a:rPr>
            </a:br>
            <a:r>
              <a:rPr lang="en-US" sz="3200" dirty="0" smtClean="0">
                <a:latin typeface="+mn-lt"/>
              </a:rPr>
              <a:t>What _____ stands out from the rest?			Scatter Plot</a:t>
            </a:r>
            <a:br>
              <a:rPr lang="en-US" sz="3200" dirty="0" smtClean="0">
                <a:latin typeface="+mn-lt"/>
              </a:rPr>
            </a:br>
            <a:r>
              <a:rPr lang="en-US" sz="3200" dirty="0" smtClean="0">
                <a:latin typeface="+mn-lt"/>
              </a:rPr>
              <a:t>What makes ____ different from ____?			Scatter w/ Shapes</a:t>
            </a:r>
            <a:br>
              <a:rPr lang="en-US" sz="3200" dirty="0" smtClean="0">
                <a:latin typeface="+mn-lt"/>
              </a:rPr>
            </a:br>
            <a:r>
              <a:rPr lang="en-US" sz="3200" dirty="0" smtClean="0">
                <a:latin typeface="+mn-lt"/>
              </a:rPr>
              <a:t>How are ___ and ____ related to each other?		Scatter w/ Trend</a:t>
            </a:r>
            <a:br>
              <a:rPr lang="en-US" sz="3200" dirty="0" smtClean="0">
                <a:latin typeface="+mn-lt"/>
              </a:rPr>
            </a:br>
            <a:r>
              <a:rPr lang="en-US" sz="3200" dirty="0" smtClean="0">
                <a:latin typeface="+mn-lt"/>
              </a:rPr>
              <a:t>What’s the breakdown for _____?			Tree maps</a:t>
            </a:r>
            <a:endParaRPr lang="en-US" sz="3600" dirty="0">
              <a:latin typeface="+mn-lt"/>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32512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563" y="636539"/>
            <a:ext cx="11836008" cy="1079598"/>
          </a:xfrm>
        </p:spPr>
        <p:txBody>
          <a:bodyPr/>
          <a:lstStyle/>
          <a:p>
            <a:r>
              <a:rPr lang="en-US" sz="3600" dirty="0" smtClean="0"/>
              <a:t>What visualization method should you use?</a:t>
            </a:r>
            <a:endParaRPr lang="en-US" sz="3600" dirty="0"/>
          </a:p>
        </p:txBody>
      </p:sp>
      <p:sp>
        <p:nvSpPr>
          <p:cNvPr id="3" name="Text Placeholder 2"/>
          <p:cNvSpPr>
            <a:spLocks noGrp="1"/>
          </p:cNvSpPr>
          <p:nvPr>
            <p:ph type="body" sz="quarter" idx="10"/>
          </p:nvPr>
        </p:nvSpPr>
        <p:spPr/>
        <p:txBody>
          <a:bodyPr/>
          <a:lstStyle/>
          <a:p>
            <a:endParaRPr lang="en-US"/>
          </a:p>
        </p:txBody>
      </p:sp>
      <p:pic>
        <p:nvPicPr>
          <p:cNvPr id="31746" name="Picture 2" descr="http://www.mymarketresearchmethods.com/wp-content/uploads/2013/01/Chart-typ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546" y="1377042"/>
            <a:ext cx="8705397" cy="640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552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563" y="636539"/>
            <a:ext cx="11836008" cy="1079598"/>
          </a:xfrm>
        </p:spPr>
        <p:txBody>
          <a:bodyPr/>
          <a:lstStyle/>
          <a:p>
            <a:pPr defTabSz="932472" fontAlgn="base">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What do you see and does it make sense?</a:t>
            </a:r>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035200" y="3418115"/>
            <a:ext cx="12547934" cy="2894152"/>
          </a:xfrm>
          <a:prstGeom prst="rect">
            <a:avLst/>
          </a:prstGeom>
        </p:spPr>
      </p:pic>
    </p:spTree>
    <p:extLst>
      <p:ext uri="{BB962C8B-B14F-4D97-AF65-F5344CB8AC3E}">
        <p14:creationId xmlns:p14="http://schemas.microsoft.com/office/powerpoint/2010/main" val="11851821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22514" y="195943"/>
            <a:ext cx="13432972" cy="7707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rotWithShape="1">
          <a:blip r:embed="rId3"/>
          <a:srcRect r="28244"/>
          <a:stretch/>
        </p:blipFill>
        <p:spPr>
          <a:xfrm>
            <a:off x="1710115" y="217712"/>
            <a:ext cx="12223599" cy="2699656"/>
          </a:xfrm>
          <a:prstGeom prst="rect">
            <a:avLst/>
          </a:prstGeom>
        </p:spPr>
      </p:pic>
      <p:pic>
        <p:nvPicPr>
          <p:cNvPr id="21" name="Picture 20"/>
          <p:cNvPicPr>
            <a:picLocks noChangeAspect="1"/>
          </p:cNvPicPr>
          <p:nvPr/>
        </p:nvPicPr>
        <p:blipFill rotWithShape="1">
          <a:blip r:embed="rId3"/>
          <a:srcRect l="71749" r="16731"/>
          <a:stretch/>
        </p:blipFill>
        <p:spPr>
          <a:xfrm>
            <a:off x="11778343" y="217714"/>
            <a:ext cx="1959430" cy="2699654"/>
          </a:xfrm>
          <a:prstGeom prst="rect">
            <a:avLst/>
          </a:prstGeom>
        </p:spPr>
      </p:pic>
      <p:sp>
        <p:nvSpPr>
          <p:cNvPr id="2" name="Title 1"/>
          <p:cNvSpPr>
            <a:spLocks noGrp="1"/>
          </p:cNvSpPr>
          <p:nvPr>
            <p:ph type="title"/>
          </p:nvPr>
        </p:nvSpPr>
        <p:spPr>
          <a:xfrm>
            <a:off x="1180875" y="3472264"/>
            <a:ext cx="11836008" cy="1079598"/>
          </a:xfrm>
        </p:spPr>
        <p:txBody>
          <a:bodyPr/>
          <a:lstStyle/>
          <a:p>
            <a:endParaRPr lang="en-US"/>
          </a:p>
        </p:txBody>
      </p:sp>
      <p:sp>
        <p:nvSpPr>
          <p:cNvPr id="3" name="Text Placeholder 2"/>
          <p:cNvSpPr>
            <a:spLocks noGrp="1"/>
          </p:cNvSpPr>
          <p:nvPr>
            <p:ph type="body" sz="quarter" idx="10"/>
          </p:nvPr>
        </p:nvSpPr>
        <p:spPr>
          <a:xfrm>
            <a:off x="1180875" y="6164713"/>
            <a:ext cx="11836400" cy="517065"/>
          </a:xfrm>
        </p:spPr>
        <p:txBody>
          <a:bodyPr/>
          <a:lstStyle/>
          <a:p>
            <a:endParaRPr lang="en-US"/>
          </a:p>
        </p:txBody>
      </p:sp>
      <p:pic>
        <p:nvPicPr>
          <p:cNvPr id="5" name="Picture 2" descr="http://www.nature.com/nature/journal/v497/n7448/images/497186a-i1.0.jpg"/>
          <p:cNvPicPr>
            <a:picLocks noChangeAspect="1" noChangeArrowheads="1"/>
          </p:cNvPicPr>
          <p:nvPr/>
        </p:nvPicPr>
        <p:blipFill rotWithShape="1">
          <a:blip r:embed="rId4">
            <a:extLst>
              <a:ext uri="{28A0092B-C50C-407E-A947-70E740481C1C}">
                <a14:useLocalDpi xmlns:a14="http://schemas.microsoft.com/office/drawing/2010/main" val="0"/>
              </a:ext>
            </a:extLst>
          </a:blip>
          <a:srcRect t="11902"/>
          <a:stretch/>
        </p:blipFill>
        <p:spPr bwMode="auto">
          <a:xfrm>
            <a:off x="525691" y="2416625"/>
            <a:ext cx="7220320" cy="54385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nature.com/nature/journal/v497/n7448/images/497186a-i1.0.jpg"/>
          <p:cNvPicPr>
            <a:picLocks noChangeAspect="1" noChangeArrowheads="1"/>
          </p:cNvPicPr>
          <p:nvPr/>
        </p:nvPicPr>
        <p:blipFill rotWithShape="1">
          <a:blip r:embed="rId4">
            <a:extLst>
              <a:ext uri="{28A0092B-C50C-407E-A947-70E740481C1C}">
                <a14:useLocalDpi xmlns:a14="http://schemas.microsoft.com/office/drawing/2010/main" val="0"/>
              </a:ext>
            </a:extLst>
          </a:blip>
          <a:srcRect l="15270" t="12608"/>
          <a:stretch/>
        </p:blipFill>
        <p:spPr bwMode="auto">
          <a:xfrm>
            <a:off x="7815943" y="2460168"/>
            <a:ext cx="6117772" cy="53950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auto">
          <a:xfrm>
            <a:off x="8098971" y="2656115"/>
            <a:ext cx="152400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8033657" y="4071258"/>
            <a:ext cx="152400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011885" y="5290458"/>
            <a:ext cx="152400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946570" y="6662058"/>
            <a:ext cx="152400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993084" y="2656115"/>
            <a:ext cx="152400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11952513" y="2786743"/>
            <a:ext cx="165463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1974284" y="4049485"/>
            <a:ext cx="165463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2017827" y="5377543"/>
            <a:ext cx="165463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11952513" y="6531429"/>
            <a:ext cx="165463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9927771" y="6640286"/>
            <a:ext cx="165463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993085" y="5355771"/>
            <a:ext cx="165463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993085" y="3984172"/>
            <a:ext cx="1654630" cy="10014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13285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288" y="779418"/>
            <a:ext cx="11836008" cy="1079598"/>
          </a:xfrm>
        </p:spPr>
        <p:txBody>
          <a:bodyPr/>
          <a:lstStyle/>
          <a:p>
            <a:pPr algn="l"/>
            <a:r>
              <a:rPr lang="en-US" sz="4800" dirty="0" smtClean="0"/>
              <a:t>Summarize…</a:t>
            </a:r>
            <a:br>
              <a:rPr lang="en-US" sz="4800" dirty="0" smtClean="0"/>
            </a:br>
            <a:r>
              <a:rPr lang="en-US" sz="4800" dirty="0" smtClean="0"/>
              <a:t/>
            </a:r>
            <a:br>
              <a:rPr lang="en-US" sz="4800" dirty="0" smtClean="0"/>
            </a:br>
            <a:r>
              <a:rPr lang="en-US" sz="4800" dirty="0" smtClean="0"/>
              <a:t>1. Start from the Question</a:t>
            </a:r>
            <a:br>
              <a:rPr lang="en-US" sz="4800" dirty="0" smtClean="0"/>
            </a:br>
            <a:r>
              <a:rPr lang="en-US" sz="4800" dirty="0" smtClean="0"/>
              <a:t>2. Find a data source</a:t>
            </a:r>
            <a:br>
              <a:rPr lang="en-US" sz="4800" dirty="0" smtClean="0"/>
            </a:br>
            <a:r>
              <a:rPr lang="en-US" sz="4800" dirty="0" smtClean="0"/>
              <a:t>3. Explore to understand the data</a:t>
            </a:r>
            <a:br>
              <a:rPr lang="en-US" sz="4800" dirty="0" smtClean="0"/>
            </a:br>
            <a:r>
              <a:rPr lang="en-US" sz="4800" dirty="0" smtClean="0"/>
              <a:t/>
            </a:r>
            <a:br>
              <a:rPr lang="en-US" sz="4800" dirty="0" smtClean="0"/>
            </a:br>
            <a:r>
              <a:rPr lang="en-US" sz="4800" dirty="0" smtClean="0"/>
              <a:t>4. Identify the story</a:t>
            </a:r>
            <a:br>
              <a:rPr lang="en-US" sz="4800" dirty="0" smtClean="0"/>
            </a:br>
            <a:r>
              <a:rPr lang="en-US" sz="4800" dirty="0" smtClean="0"/>
              <a:t>5. Think about how best to tell it</a:t>
            </a:r>
            <a:br>
              <a:rPr lang="en-US" sz="4800" dirty="0" smtClean="0"/>
            </a:br>
            <a:r>
              <a:rPr lang="en-US" sz="4800" dirty="0" smtClean="0"/>
              <a:t>6. Build it.</a:t>
            </a:r>
            <a:br>
              <a:rPr lang="en-US" sz="4800" dirty="0" smtClean="0"/>
            </a:br>
            <a:r>
              <a:rPr lang="en-US" sz="4800" dirty="0" smtClean="0"/>
              <a:t>7. Iterate for clarity.</a:t>
            </a:r>
            <a:endParaRPr lang="en-US" sz="4800" dirty="0"/>
          </a:p>
        </p:txBody>
      </p:sp>
      <p:cxnSp>
        <p:nvCxnSpPr>
          <p:cNvPr id="5" name="Straight Connector 4"/>
          <p:cNvCxnSpPr/>
          <p:nvPr/>
        </p:nvCxnSpPr>
        <p:spPr>
          <a:xfrm>
            <a:off x="805543" y="4441370"/>
            <a:ext cx="13563600"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3794" name="Picture 2" descr="https://cdn3.iconfinder.com/data/icons/basic-mobile-part-2/512/stop_symbol-128.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717690" y="2991076"/>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264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6">
                    <a:lumMod val="60000"/>
                    <a:lumOff val="40000"/>
                  </a:schemeClr>
                </a:solidFill>
              </a:rPr>
              <a:t>Visualization in Decision Making</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3"/>
                </a:solidFill>
              </a:rPr>
              <a:t>What makes Good Visualizations</a:t>
            </a:r>
            <a:r>
              <a:rPr lang="en-US" sz="4400" dirty="0">
                <a:solidFill>
                  <a:schemeClr val="accent6">
                    <a:lumMod val="60000"/>
                    <a:lumOff val="40000"/>
                  </a:schemeClr>
                </a:solidFill>
              </a:rPr>
              <a:t/>
            </a:r>
            <a:br>
              <a:rPr lang="en-US" sz="4400" dirty="0">
                <a:solidFill>
                  <a:schemeClr val="accent6">
                    <a:lumMod val="60000"/>
                    <a:lumOff val="40000"/>
                  </a:schemeClr>
                </a:solidFill>
              </a:rPr>
            </a:br>
            <a:r>
              <a:rPr lang="en-US" sz="4400" dirty="0">
                <a:solidFill>
                  <a:schemeClr val="accent6">
                    <a:lumMod val="60000"/>
                    <a:lumOff val="40000"/>
                  </a:schemeClr>
                </a:solidFill>
              </a:rPr>
              <a:t>	Distortion in Visualization</a:t>
            </a:r>
            <a:r>
              <a:rPr lang="en-US" sz="4400" dirty="0">
                <a:solidFill>
                  <a:schemeClr val="accent3"/>
                </a:solidFill>
              </a:rPr>
              <a:t/>
            </a:r>
            <a:br>
              <a:rPr lang="en-US" sz="4400" dirty="0">
                <a:solidFill>
                  <a:schemeClr val="accent3"/>
                </a:solidFill>
              </a:rPr>
            </a:br>
            <a:r>
              <a:rPr lang="en-US" dirty="0">
                <a:solidFill>
                  <a:schemeClr val="accent6">
                    <a:lumMod val="60000"/>
                    <a:lumOff val="40000"/>
                  </a:schemeClr>
                </a:solidFill>
              </a:rPr>
              <a:t>D</a:t>
            </a:r>
            <a:r>
              <a:rPr lang="en-US" dirty="0" smtClean="0">
                <a:solidFill>
                  <a:schemeClr val="accent6">
                    <a:lumMod val="60000"/>
                    <a:lumOff val="40000"/>
                  </a:schemeClr>
                </a:solidFill>
              </a:rPr>
              <a:t>is</a:t>
            </a:r>
            <a:r>
              <a:rPr lang="en-US" dirty="0">
                <a:solidFill>
                  <a:schemeClr val="accent6">
                    <a:lumMod val="60000"/>
                    <a:lumOff val="40000"/>
                  </a:schemeClr>
                </a:solidFill>
              </a:rPr>
              <a:t>c</a:t>
            </a:r>
            <a:r>
              <a:rPr lang="en-US" dirty="0" smtClean="0">
                <a:solidFill>
                  <a:schemeClr val="accent6">
                    <a:lumMod val="60000"/>
                    <a:lumOff val="40000"/>
                  </a:schemeClr>
                </a:solidFill>
              </a:rPr>
              <a:t>ussion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Capstone Project</a:t>
            </a:r>
            <a:br>
              <a:rPr lang="en-US" dirty="0" smtClean="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028221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bg1"/>
                </a:solidFill>
              </a:rPr>
              <a:t>content / structure / presentation </a:t>
            </a:r>
            <a:endParaRPr lang="en-US" sz="4800" dirty="0">
              <a:solidFill>
                <a:schemeClr val="bg1"/>
              </a:solidFill>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298623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438" y="1179464"/>
            <a:ext cx="11836008" cy="1079598"/>
          </a:xfrm>
        </p:spPr>
        <p:txBody>
          <a:bodyPr/>
          <a:lstStyle/>
          <a:p>
            <a:pPr algn="l"/>
            <a:r>
              <a:rPr lang="en-US" dirty="0" smtClean="0"/>
              <a:t>4 Elements of a </a:t>
            </a:r>
            <a:r>
              <a:rPr lang="en-US" dirty="0" err="1" smtClean="0"/>
              <a:t>Viz</a:t>
            </a:r>
            <a:r>
              <a:rPr lang="en-US" dirty="0" smtClean="0"/>
              <a:t>:</a:t>
            </a:r>
            <a:br>
              <a:rPr lang="en-US" dirty="0" smtClean="0"/>
            </a:br>
            <a:r>
              <a:rPr lang="en-US" dirty="0" smtClean="0">
                <a:latin typeface="+mn-lt"/>
              </a:rPr>
              <a:t>Visual Cues</a:t>
            </a:r>
            <a:br>
              <a:rPr lang="en-US" dirty="0" smtClean="0">
                <a:latin typeface="+mn-lt"/>
              </a:rPr>
            </a:br>
            <a:r>
              <a:rPr lang="en-US" dirty="0" smtClean="0">
                <a:latin typeface="+mn-lt"/>
              </a:rPr>
              <a:t>Coordinate Systems</a:t>
            </a:r>
            <a:br>
              <a:rPr lang="en-US" dirty="0" smtClean="0">
                <a:latin typeface="+mn-lt"/>
              </a:rPr>
            </a:br>
            <a:r>
              <a:rPr lang="en-US" dirty="0" smtClean="0">
                <a:latin typeface="+mn-lt"/>
              </a:rPr>
              <a:t>Scale</a:t>
            </a:r>
            <a:br>
              <a:rPr lang="en-US" dirty="0" smtClean="0">
                <a:latin typeface="+mn-lt"/>
              </a:rPr>
            </a:br>
            <a:r>
              <a:rPr lang="en-US" dirty="0" smtClean="0">
                <a:latin typeface="+mn-lt"/>
              </a:rPr>
              <a:t>Context</a:t>
            </a:r>
            <a:br>
              <a:rPr lang="en-US" dirty="0" smtClean="0">
                <a:latin typeface="+mn-lt"/>
              </a:rPr>
            </a:br>
            <a:r>
              <a:rPr lang="en-US" dirty="0">
                <a:latin typeface="+mn-lt"/>
              </a:rPr>
              <a:t/>
            </a:r>
            <a:br>
              <a:rPr lang="en-US" dirty="0">
                <a:latin typeface="+mn-lt"/>
              </a:rPr>
            </a:br>
            <a:r>
              <a:rPr lang="en-US" sz="4400" dirty="0" smtClean="0"/>
              <a:t>Data is the driving force behind them.</a:t>
            </a:r>
            <a:endParaRPr lang="en-US" sz="44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158260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3"/>
                </a:solidFill>
              </a:rPr>
              <a:t>Visualization in Decision Making</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What makes Good Visualizations</a:t>
            </a:r>
            <a:r>
              <a:rPr lang="en-US" sz="4400" dirty="0">
                <a:solidFill>
                  <a:schemeClr val="accent6">
                    <a:lumMod val="60000"/>
                    <a:lumOff val="40000"/>
                  </a:schemeClr>
                </a:solidFill>
              </a:rPr>
              <a:t/>
            </a:r>
            <a:br>
              <a:rPr lang="en-US" sz="4400" dirty="0">
                <a:solidFill>
                  <a:schemeClr val="accent6">
                    <a:lumMod val="60000"/>
                    <a:lumOff val="40000"/>
                  </a:schemeClr>
                </a:solidFill>
              </a:rPr>
            </a:br>
            <a:r>
              <a:rPr lang="en-US" sz="4400" dirty="0">
                <a:solidFill>
                  <a:schemeClr val="accent6">
                    <a:lumMod val="60000"/>
                    <a:lumOff val="40000"/>
                  </a:schemeClr>
                </a:solidFill>
              </a:rPr>
              <a:t>	Distortion in Visualization</a:t>
            </a:r>
            <a:r>
              <a:rPr lang="en-US" sz="4400" dirty="0">
                <a:solidFill>
                  <a:schemeClr val="accent3"/>
                </a:solidFill>
              </a:rPr>
              <a:t/>
            </a:r>
            <a:br>
              <a:rPr lang="en-US" sz="4400" dirty="0">
                <a:solidFill>
                  <a:schemeClr val="accent3"/>
                </a:solidFill>
              </a:rPr>
            </a:br>
            <a:r>
              <a:rPr lang="en-US" dirty="0">
                <a:solidFill>
                  <a:schemeClr val="accent6">
                    <a:lumMod val="60000"/>
                    <a:lumOff val="40000"/>
                  </a:schemeClr>
                </a:solidFill>
              </a:rPr>
              <a:t>D</a:t>
            </a:r>
            <a:r>
              <a:rPr lang="en-US" dirty="0" smtClean="0">
                <a:solidFill>
                  <a:schemeClr val="accent6">
                    <a:lumMod val="60000"/>
                    <a:lumOff val="40000"/>
                  </a:schemeClr>
                </a:solidFill>
              </a:rPr>
              <a:t>is</a:t>
            </a:r>
            <a:r>
              <a:rPr lang="en-US" dirty="0">
                <a:solidFill>
                  <a:schemeClr val="accent6">
                    <a:lumMod val="60000"/>
                    <a:lumOff val="40000"/>
                  </a:schemeClr>
                </a:solidFill>
              </a:rPr>
              <a:t>c</a:t>
            </a:r>
            <a:r>
              <a:rPr lang="en-US" dirty="0" smtClean="0">
                <a:solidFill>
                  <a:schemeClr val="accent6">
                    <a:lumMod val="60000"/>
                    <a:lumOff val="40000"/>
                  </a:schemeClr>
                </a:solidFill>
              </a:rPr>
              <a:t>ussion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Capstone Project</a:t>
            </a:r>
            <a:br>
              <a:rPr lang="en-US" dirty="0" smtClean="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972189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srcRect t="35737"/>
          <a:stretch/>
        </p:blipFill>
        <p:spPr>
          <a:xfrm>
            <a:off x="1295562" y="957943"/>
            <a:ext cx="4560952" cy="6088336"/>
          </a:xfrm>
          <a:prstGeom prst="rect">
            <a:avLst/>
          </a:prstGeom>
        </p:spPr>
      </p:pic>
    </p:spTree>
    <p:extLst>
      <p:ext uri="{BB962C8B-B14F-4D97-AF65-F5344CB8AC3E}">
        <p14:creationId xmlns:p14="http://schemas.microsoft.com/office/powerpoint/2010/main" val="28121297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Visual</a:t>
            </a:r>
            <a:br>
              <a:rPr lang="en-US" dirty="0" smtClean="0"/>
            </a:br>
            <a:r>
              <a:rPr lang="en-US" dirty="0" smtClean="0"/>
              <a:t>Cues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1256038" y="1911949"/>
            <a:ext cx="4448076" cy="4850014"/>
          </a:xfrm>
          <a:prstGeom prst="rect">
            <a:avLst/>
          </a:prstGeom>
        </p:spPr>
      </p:pic>
    </p:spTree>
    <p:extLst>
      <p:ext uri="{BB962C8B-B14F-4D97-AF65-F5344CB8AC3E}">
        <p14:creationId xmlns:p14="http://schemas.microsoft.com/office/powerpoint/2010/main" val="6351997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035200" y="3418115"/>
            <a:ext cx="12547934" cy="2894152"/>
          </a:xfrm>
          <a:prstGeom prst="rect">
            <a:avLst/>
          </a:prstGeom>
        </p:spPr>
      </p:pic>
    </p:spTree>
    <p:extLst>
      <p:ext uri="{BB962C8B-B14F-4D97-AF65-F5344CB8AC3E}">
        <p14:creationId xmlns:p14="http://schemas.microsoft.com/office/powerpoint/2010/main" val="469949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Coordinate</a:t>
            </a:r>
            <a:br>
              <a:rPr lang="en-US" dirty="0" smtClean="0"/>
            </a:br>
            <a:r>
              <a:rPr lang="en-US" dirty="0" smtClean="0"/>
              <a:t>System</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158743" y="1243809"/>
            <a:ext cx="4763086" cy="5871477"/>
          </a:xfrm>
          <a:prstGeom prst="rect">
            <a:avLst/>
          </a:prstGeom>
        </p:spPr>
      </p:pic>
    </p:spTree>
    <p:extLst>
      <p:ext uri="{BB962C8B-B14F-4D97-AF65-F5344CB8AC3E}">
        <p14:creationId xmlns:p14="http://schemas.microsoft.com/office/powerpoint/2010/main" val="20765663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272343" y="1514800"/>
            <a:ext cx="6085714" cy="5200000"/>
          </a:xfrm>
          <a:prstGeom prst="rect">
            <a:avLst/>
          </a:prstGeom>
        </p:spPr>
      </p:pic>
    </p:spTree>
    <p:extLst>
      <p:ext uri="{BB962C8B-B14F-4D97-AF65-F5344CB8AC3E}">
        <p14:creationId xmlns:p14="http://schemas.microsoft.com/office/powerpoint/2010/main" val="40315465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Scale</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501637" y="1490780"/>
            <a:ext cx="4158934" cy="5480980"/>
          </a:xfrm>
          <a:prstGeom prst="rect">
            <a:avLst/>
          </a:prstGeom>
        </p:spPr>
      </p:pic>
    </p:spTree>
    <p:extLst>
      <p:ext uri="{BB962C8B-B14F-4D97-AF65-F5344CB8AC3E}">
        <p14:creationId xmlns:p14="http://schemas.microsoft.com/office/powerpoint/2010/main" val="38332257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3476895" y="401676"/>
            <a:ext cx="7321734" cy="7192717"/>
          </a:xfrm>
          <a:prstGeom prst="rect">
            <a:avLst/>
          </a:prstGeom>
        </p:spPr>
      </p:pic>
    </p:spTree>
    <p:extLst>
      <p:ext uri="{BB962C8B-B14F-4D97-AF65-F5344CB8AC3E}">
        <p14:creationId xmlns:p14="http://schemas.microsoft.com/office/powerpoint/2010/main" val="15880939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4327351" y="671809"/>
            <a:ext cx="6514819" cy="6887489"/>
          </a:xfrm>
          <a:prstGeom prst="rect">
            <a:avLst/>
          </a:prstGeom>
        </p:spPr>
      </p:pic>
    </p:spTree>
    <p:extLst>
      <p:ext uri="{BB962C8B-B14F-4D97-AF65-F5344CB8AC3E}">
        <p14:creationId xmlns:p14="http://schemas.microsoft.com/office/powerpoint/2010/main" val="30801580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Context</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1562877" y="1395939"/>
            <a:ext cx="3988838" cy="5252385"/>
          </a:xfrm>
          <a:prstGeom prst="rect">
            <a:avLst/>
          </a:prstGeom>
        </p:spPr>
      </p:pic>
    </p:spTree>
    <p:extLst>
      <p:ext uri="{BB962C8B-B14F-4D97-AF65-F5344CB8AC3E}">
        <p14:creationId xmlns:p14="http://schemas.microsoft.com/office/powerpoint/2010/main" val="11554071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390422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738" y="1950989"/>
            <a:ext cx="11836008" cy="1079598"/>
          </a:xfrm>
        </p:spPr>
        <p:txBody>
          <a:bodyPr/>
          <a:lstStyle/>
          <a:p>
            <a:r>
              <a:rPr lang="en-US" sz="11500" dirty="0" smtClean="0"/>
              <a:t>Epistemic</a:t>
            </a:r>
            <a:r>
              <a:rPr lang="en-US" dirty="0"/>
              <a:t> </a:t>
            </a:r>
            <a:r>
              <a:rPr lang="en-US" dirty="0" smtClean="0"/>
              <a:t/>
            </a:r>
            <a:br>
              <a:rPr lang="en-US" dirty="0" smtClean="0"/>
            </a:br>
            <a:r>
              <a:rPr lang="en-US" dirty="0" smtClean="0"/>
              <a:t/>
            </a:r>
            <a:br>
              <a:rPr lang="en-US" dirty="0" smtClean="0"/>
            </a:br>
            <a:r>
              <a:rPr lang="en-US" dirty="0" smtClean="0"/>
              <a:t>Activity intended to uncover new information</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55603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6">
                    <a:lumMod val="60000"/>
                    <a:lumOff val="40000"/>
                  </a:schemeClr>
                </a:solidFill>
              </a:rPr>
              <a:t>Visualization in Decision Making</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What makes Good Visualizations</a:t>
            </a:r>
            <a:r>
              <a:rPr lang="en-US" sz="4400" dirty="0">
                <a:solidFill>
                  <a:schemeClr val="accent6">
                    <a:lumMod val="60000"/>
                    <a:lumOff val="40000"/>
                  </a:schemeClr>
                </a:solidFill>
              </a:rPr>
              <a:t/>
            </a:r>
            <a:br>
              <a:rPr lang="en-US" sz="4400" dirty="0">
                <a:solidFill>
                  <a:schemeClr val="accent6">
                    <a:lumMod val="60000"/>
                    <a:lumOff val="40000"/>
                  </a:schemeClr>
                </a:solidFill>
              </a:rPr>
            </a:br>
            <a:r>
              <a:rPr lang="en-US" sz="4400" dirty="0">
                <a:solidFill>
                  <a:schemeClr val="accent6">
                    <a:lumMod val="60000"/>
                    <a:lumOff val="40000"/>
                  </a:schemeClr>
                </a:solidFill>
              </a:rPr>
              <a:t>	</a:t>
            </a:r>
            <a:r>
              <a:rPr lang="en-US" sz="4400" dirty="0">
                <a:solidFill>
                  <a:schemeClr val="accent3"/>
                </a:solidFill>
              </a:rPr>
              <a:t>Distortion in Visualization</a:t>
            </a:r>
            <a:br>
              <a:rPr lang="en-US" sz="4400" dirty="0">
                <a:solidFill>
                  <a:schemeClr val="accent3"/>
                </a:solidFill>
              </a:rPr>
            </a:br>
            <a:r>
              <a:rPr lang="en-US" dirty="0">
                <a:solidFill>
                  <a:schemeClr val="accent6">
                    <a:lumMod val="60000"/>
                    <a:lumOff val="40000"/>
                  </a:schemeClr>
                </a:solidFill>
              </a:rPr>
              <a:t>D</a:t>
            </a:r>
            <a:r>
              <a:rPr lang="en-US" dirty="0" smtClean="0">
                <a:solidFill>
                  <a:schemeClr val="accent6">
                    <a:lumMod val="60000"/>
                    <a:lumOff val="40000"/>
                  </a:schemeClr>
                </a:solidFill>
              </a:rPr>
              <a:t>is</a:t>
            </a:r>
            <a:r>
              <a:rPr lang="en-US" dirty="0">
                <a:solidFill>
                  <a:schemeClr val="accent6">
                    <a:lumMod val="60000"/>
                    <a:lumOff val="40000"/>
                  </a:schemeClr>
                </a:solidFill>
              </a:rPr>
              <a:t>c</a:t>
            </a:r>
            <a:r>
              <a:rPr lang="en-US" dirty="0" smtClean="0">
                <a:solidFill>
                  <a:schemeClr val="accent6">
                    <a:lumMod val="60000"/>
                    <a:lumOff val="40000"/>
                  </a:schemeClr>
                </a:solidFill>
              </a:rPr>
              <a:t>ussion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Capstone Project</a:t>
            </a:r>
            <a:br>
              <a:rPr lang="en-US" dirty="0" smtClean="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826271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1370013" y="7100888"/>
            <a:ext cx="11836400" cy="517065"/>
          </a:xfrm>
        </p:spPr>
        <p:txBody>
          <a:bodyPr/>
          <a:lstStyle/>
          <a:p>
            <a:r>
              <a:rPr lang="en-US" dirty="0"/>
              <a:t>https://youtu.be/eLqC3FNNOaI</a:t>
            </a:r>
            <a:endParaRPr lang="en-US" dirty="0"/>
          </a:p>
        </p:txBody>
      </p:sp>
      <p:pic>
        <p:nvPicPr>
          <p:cNvPr id="4" name="Picture 3"/>
          <p:cNvPicPr>
            <a:picLocks noChangeAspect="1"/>
          </p:cNvPicPr>
          <p:nvPr/>
        </p:nvPicPr>
        <p:blipFill>
          <a:blip r:embed="rId2"/>
          <a:stretch>
            <a:fillRect/>
          </a:stretch>
        </p:blipFill>
        <p:spPr>
          <a:xfrm>
            <a:off x="2772110" y="1057275"/>
            <a:ext cx="10006683" cy="5624324"/>
          </a:xfrm>
          <a:prstGeom prst="rect">
            <a:avLst/>
          </a:prstGeom>
        </p:spPr>
      </p:pic>
    </p:spTree>
    <p:extLst>
      <p:ext uri="{BB962C8B-B14F-4D97-AF65-F5344CB8AC3E}">
        <p14:creationId xmlns:p14="http://schemas.microsoft.com/office/powerpoint/2010/main" val="32594751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4486275" y="942975"/>
            <a:ext cx="6115050" cy="611505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5486400" y="1943100"/>
            <a:ext cx="4114800" cy="4114800"/>
          </a:xfrm>
          <a:prstGeom prst="ellipse">
            <a:avLst/>
          </a:prstGeom>
          <a:solidFill>
            <a:srgbClr val="1384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Isosceles Triangle 5"/>
          <p:cNvSpPr/>
          <p:nvPr/>
        </p:nvSpPr>
        <p:spPr bwMode="auto">
          <a:xfrm rot="3042214">
            <a:off x="3429000" y="3371850"/>
            <a:ext cx="5038344" cy="4343400"/>
          </a:xfrm>
          <a:prstGeom prst="triangle">
            <a:avLst/>
          </a:prstGeom>
          <a:solidFill>
            <a:srgbClr val="1384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rgbClr val="13849A"/>
              </a:solidFill>
              <a:ea typeface="Segoe UI" pitchFamily="34" charset="0"/>
              <a:cs typeface="Segoe UI" pitchFamily="34" charset="0"/>
            </a:endParaRPr>
          </a:p>
        </p:txBody>
      </p:sp>
      <p:sp>
        <p:nvSpPr>
          <p:cNvPr id="7" name="Isosceles Triangle 6"/>
          <p:cNvSpPr/>
          <p:nvPr/>
        </p:nvSpPr>
        <p:spPr bwMode="auto">
          <a:xfrm rot="10218717">
            <a:off x="4495801" y="-361950"/>
            <a:ext cx="5038344" cy="4343400"/>
          </a:xfrm>
          <a:prstGeom prst="triangle">
            <a:avLst/>
          </a:prstGeom>
          <a:solidFill>
            <a:srgbClr val="1384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rgbClr val="13849A"/>
                </a:solidFill>
                <a:latin typeface="+mj-lt"/>
                <a:ea typeface="Segoe UI" pitchFamily="34" charset="0"/>
                <a:cs typeface="Segoe UI" pitchFamily="34" charset="0"/>
              </a:rPr>
              <a:t>Beliefs</a:t>
            </a:r>
            <a:endParaRPr lang="en-US" sz="2400" dirty="0" smtClean="0">
              <a:solidFill>
                <a:srgbClr val="13849A"/>
              </a:solidFill>
              <a:latin typeface="+mj-lt"/>
              <a:ea typeface="Segoe UI" pitchFamily="34" charset="0"/>
              <a:cs typeface="Segoe UI" pitchFamily="34" charset="0"/>
            </a:endParaRPr>
          </a:p>
        </p:txBody>
      </p:sp>
      <p:sp>
        <p:nvSpPr>
          <p:cNvPr id="8" name="Isosceles Triangle 7"/>
          <p:cNvSpPr/>
          <p:nvPr/>
        </p:nvSpPr>
        <p:spPr bwMode="auto">
          <a:xfrm rot="17542076">
            <a:off x="6981825" y="2581275"/>
            <a:ext cx="5038344" cy="4343400"/>
          </a:xfrm>
          <a:prstGeom prst="triangle">
            <a:avLst/>
          </a:prstGeom>
          <a:solidFill>
            <a:srgbClr val="1384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rgbClr val="13849A"/>
              </a:solidFill>
              <a:ea typeface="Segoe UI" pitchFamily="34" charset="0"/>
              <a:cs typeface="Segoe UI" pitchFamily="34" charset="0"/>
            </a:endParaRPr>
          </a:p>
        </p:txBody>
      </p:sp>
      <p:sp>
        <p:nvSpPr>
          <p:cNvPr id="9" name="Isosceles Triangle 8"/>
          <p:cNvSpPr/>
          <p:nvPr/>
        </p:nvSpPr>
        <p:spPr bwMode="auto">
          <a:xfrm rot="2989884">
            <a:off x="5251419" y="911652"/>
            <a:ext cx="2151714" cy="1854926"/>
          </a:xfrm>
          <a:prstGeom prst="triangle">
            <a:avLst/>
          </a:prstGeom>
          <a:solidFill>
            <a:srgbClr val="EAF1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rot="10390476">
            <a:off x="9004268" y="3321477"/>
            <a:ext cx="2151714" cy="1854926"/>
          </a:xfrm>
          <a:prstGeom prst="triangle">
            <a:avLst/>
          </a:prstGeom>
          <a:solidFill>
            <a:srgbClr val="EAF1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17307688">
            <a:off x="5241893" y="5245527"/>
            <a:ext cx="2151714" cy="1854926"/>
          </a:xfrm>
          <a:prstGeom prst="triangle">
            <a:avLst/>
          </a:prstGeom>
          <a:solidFill>
            <a:srgbClr val="EAF1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6400800" y="971550"/>
            <a:ext cx="4245393" cy="1403461"/>
          </a:xfrm>
          <a:prstGeom prst="rect">
            <a:avLst/>
          </a:prstGeom>
          <a:noFill/>
        </p:spPr>
        <p:txBody>
          <a:bodyPr wrap="none" lIns="182880" tIns="146304" rIns="182880" bIns="146304" rtlCol="0">
            <a:spAutoFit/>
          </a:bodyPr>
          <a:lstStyle/>
          <a:p>
            <a:pPr>
              <a:lnSpc>
                <a:spcPct val="90000"/>
              </a:lnSpc>
              <a:spcAft>
                <a:spcPts val="1800"/>
              </a:spcAft>
            </a:pPr>
            <a:r>
              <a:rPr lang="en-US" sz="8000" dirty="0" smtClean="0">
                <a:gradFill>
                  <a:gsLst>
                    <a:gs pos="2917">
                      <a:schemeClr val="tx1"/>
                    </a:gs>
                    <a:gs pos="30000">
                      <a:schemeClr val="tx1"/>
                    </a:gs>
                  </a:gsLst>
                  <a:lin ang="5400000" scaled="0"/>
                </a:gradFill>
                <a:latin typeface="+mj-lt"/>
              </a:rPr>
              <a:t>Beliefs</a:t>
            </a:r>
            <a:endParaRPr lang="en-US" sz="80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8010525" y="5238750"/>
            <a:ext cx="4644541" cy="1403461"/>
          </a:xfrm>
          <a:prstGeom prst="rect">
            <a:avLst/>
          </a:prstGeom>
          <a:noFill/>
        </p:spPr>
        <p:txBody>
          <a:bodyPr wrap="none" lIns="182880" tIns="146304" rIns="182880" bIns="146304" rtlCol="0">
            <a:spAutoFit/>
          </a:bodyPr>
          <a:lstStyle/>
          <a:p>
            <a:pPr>
              <a:lnSpc>
                <a:spcPct val="90000"/>
              </a:lnSpc>
              <a:spcAft>
                <a:spcPts val="1800"/>
              </a:spcAft>
            </a:pPr>
            <a:r>
              <a:rPr lang="en-US" sz="8000" dirty="0" smtClean="0">
                <a:gradFill>
                  <a:gsLst>
                    <a:gs pos="2917">
                      <a:schemeClr val="tx1"/>
                    </a:gs>
                    <a:gs pos="30000">
                      <a:schemeClr val="tx1"/>
                    </a:gs>
                  </a:gsLst>
                  <a:lin ang="5400000" scaled="0"/>
                </a:gradFill>
                <a:latin typeface="+mj-lt"/>
              </a:rPr>
              <a:t>Actions</a:t>
            </a:r>
            <a:endParaRPr lang="en-US" sz="80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2647950" y="4391025"/>
            <a:ext cx="4561313" cy="1403461"/>
          </a:xfrm>
          <a:prstGeom prst="rect">
            <a:avLst/>
          </a:prstGeom>
          <a:noFill/>
        </p:spPr>
        <p:txBody>
          <a:bodyPr wrap="none" lIns="182880" tIns="146304" rIns="182880" bIns="146304" rtlCol="0">
            <a:spAutoFit/>
          </a:bodyPr>
          <a:lstStyle/>
          <a:p>
            <a:pPr>
              <a:lnSpc>
                <a:spcPct val="90000"/>
              </a:lnSpc>
              <a:spcAft>
                <a:spcPts val="1800"/>
              </a:spcAft>
            </a:pPr>
            <a:r>
              <a:rPr lang="en-US" sz="8000" dirty="0" smtClean="0">
                <a:gradFill>
                  <a:gsLst>
                    <a:gs pos="2917">
                      <a:schemeClr val="tx1"/>
                    </a:gs>
                    <a:gs pos="30000">
                      <a:schemeClr val="tx1"/>
                    </a:gs>
                  </a:gsLst>
                  <a:lin ang="5400000" scaled="0"/>
                </a:gradFill>
                <a:latin typeface="+mj-lt"/>
              </a:rPr>
              <a:t>Results</a:t>
            </a:r>
            <a:endParaRPr lang="en-US" sz="80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6725094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713" y="1036589"/>
            <a:ext cx="11836008" cy="1079598"/>
          </a:xfrm>
        </p:spPr>
        <p:txBody>
          <a:bodyPr/>
          <a:lstStyle/>
          <a:p>
            <a:r>
              <a:rPr lang="en-US" dirty="0" smtClean="0"/>
              <a:t>Truncated</a:t>
            </a:r>
            <a:endParaRPr lang="en-US" dirty="0"/>
          </a:p>
        </p:txBody>
      </p:sp>
      <p:sp>
        <p:nvSpPr>
          <p:cNvPr id="3" name="Text Placeholder 2"/>
          <p:cNvSpPr>
            <a:spLocks noGrp="1"/>
          </p:cNvSpPr>
          <p:nvPr>
            <p:ph type="body" sz="quarter" idx="10"/>
          </p:nvPr>
        </p:nvSpPr>
        <p:spPr/>
        <p:txBody>
          <a:bodyPr/>
          <a:lstStyle/>
          <a:p>
            <a:endParaRPr lang="en-US"/>
          </a:p>
        </p:txBody>
      </p:sp>
      <p:pic>
        <p:nvPicPr>
          <p:cNvPr id="8194" name="Picture 2" descr="http://fellinlovewithdata.com/wp-content/uploads/2015/02/truncat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2657475"/>
            <a:ext cx="11482407"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6122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713" y="1036589"/>
            <a:ext cx="11836008" cy="1079598"/>
          </a:xfrm>
        </p:spPr>
        <p:txBody>
          <a:bodyPr/>
          <a:lstStyle/>
          <a:p>
            <a:r>
              <a:rPr lang="en-US" dirty="0" smtClean="0"/>
              <a:t>Inverted</a:t>
            </a:r>
            <a:endParaRPr lang="en-US" dirty="0"/>
          </a:p>
        </p:txBody>
      </p:sp>
      <p:sp>
        <p:nvSpPr>
          <p:cNvPr id="3" name="Text Placeholder 2"/>
          <p:cNvSpPr>
            <a:spLocks noGrp="1"/>
          </p:cNvSpPr>
          <p:nvPr>
            <p:ph type="body" sz="quarter" idx="10"/>
          </p:nvPr>
        </p:nvSpPr>
        <p:spPr/>
        <p:txBody>
          <a:bodyPr/>
          <a:lstStyle/>
          <a:p>
            <a:endParaRPr lang="en-US"/>
          </a:p>
        </p:txBody>
      </p:sp>
      <p:pic>
        <p:nvPicPr>
          <p:cNvPr id="12290" name="Picture 2" descr="inver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2809875"/>
            <a:ext cx="10445750" cy="410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4319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713" y="1036589"/>
            <a:ext cx="11836008" cy="1079598"/>
          </a:xfrm>
        </p:spPr>
        <p:txBody>
          <a:bodyPr/>
          <a:lstStyle/>
          <a:p>
            <a:r>
              <a:rPr lang="en-US" dirty="0" smtClean="0"/>
              <a:t>Aspect Ratio</a:t>
            </a:r>
            <a:endParaRPr lang="en-US" dirty="0"/>
          </a:p>
        </p:txBody>
      </p:sp>
      <p:sp>
        <p:nvSpPr>
          <p:cNvPr id="3" name="Text Placeholder 2"/>
          <p:cNvSpPr>
            <a:spLocks noGrp="1"/>
          </p:cNvSpPr>
          <p:nvPr>
            <p:ph type="body" sz="quarter" idx="10"/>
          </p:nvPr>
        </p:nvSpPr>
        <p:spPr/>
        <p:txBody>
          <a:bodyPr/>
          <a:lstStyle/>
          <a:p>
            <a:endParaRPr lang="en-US"/>
          </a:p>
        </p:txBody>
      </p:sp>
      <p:pic>
        <p:nvPicPr>
          <p:cNvPr id="11266" name="Picture 2" descr="asp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24" y="2597150"/>
            <a:ext cx="11731625" cy="445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2223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713" y="1036589"/>
            <a:ext cx="11836008" cy="1079598"/>
          </a:xfrm>
        </p:spPr>
        <p:txBody>
          <a:bodyPr/>
          <a:lstStyle/>
          <a:p>
            <a:r>
              <a:rPr lang="en-US" dirty="0" smtClean="0"/>
              <a:t>Area</a:t>
            </a:r>
            <a:endParaRPr lang="en-US" dirty="0"/>
          </a:p>
        </p:txBody>
      </p:sp>
      <p:sp>
        <p:nvSpPr>
          <p:cNvPr id="3" name="Text Placeholder 2"/>
          <p:cNvSpPr>
            <a:spLocks noGrp="1"/>
          </p:cNvSpPr>
          <p:nvPr>
            <p:ph type="body" sz="quarter" idx="10"/>
          </p:nvPr>
        </p:nvSpPr>
        <p:spPr/>
        <p:txBody>
          <a:bodyPr/>
          <a:lstStyle/>
          <a:p>
            <a:endParaRPr lang="en-US"/>
          </a:p>
        </p:txBody>
      </p:sp>
      <p:pic>
        <p:nvPicPr>
          <p:cNvPr id="10242" name="Picture 2" descr="ar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4" y="2389187"/>
            <a:ext cx="11674475" cy="447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9844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Experiment</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152533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13314" name="Picture 2" descr="http://fellinlovewithdata.com/wp-content/uploads/2015/02/meandi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247775"/>
            <a:ext cx="13676098" cy="56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0031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16386" name="Picture 2" descr="http://editorial.designtaxi.com/news-resumelies200115/hea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75" y="700086"/>
            <a:ext cx="9931400" cy="7100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7615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grpSp>
        <p:nvGrpSpPr>
          <p:cNvPr id="5" name="Group 4"/>
          <p:cNvGrpSpPr/>
          <p:nvPr/>
        </p:nvGrpSpPr>
        <p:grpSpPr>
          <a:xfrm>
            <a:off x="1652338" y="1187115"/>
            <a:ext cx="10964062" cy="6192253"/>
            <a:chOff x="3128211" y="2069432"/>
            <a:chExt cx="7924800" cy="4475747"/>
          </a:xfrm>
        </p:grpSpPr>
        <p:sp>
          <p:nvSpPr>
            <p:cNvPr id="4" name="Rectangle 3"/>
            <p:cNvSpPr/>
            <p:nvPr/>
          </p:nvSpPr>
          <p:spPr bwMode="auto">
            <a:xfrm>
              <a:off x="3128211" y="2069432"/>
              <a:ext cx="7924800" cy="44757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s://visualisingadvocacy.org/sites/drawingbynumbers.ttc.io/files/DIKW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248" y="2368048"/>
              <a:ext cx="7258050" cy="38576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6112241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337" y="779414"/>
            <a:ext cx="11836008" cy="1079598"/>
          </a:xfrm>
        </p:spPr>
        <p:txBody>
          <a:bodyPr/>
          <a:lstStyle/>
          <a:p>
            <a:r>
              <a:rPr lang="en-US" dirty="0" smtClean="0"/>
              <a:t>Framing….</a:t>
            </a:r>
            <a:endParaRPr lang="en-US" dirty="0"/>
          </a:p>
        </p:txBody>
      </p:sp>
      <p:sp>
        <p:nvSpPr>
          <p:cNvPr id="3" name="Text Placeholder 2"/>
          <p:cNvSpPr>
            <a:spLocks noGrp="1"/>
          </p:cNvSpPr>
          <p:nvPr>
            <p:ph type="body" sz="quarter" idx="10"/>
          </p:nvPr>
        </p:nvSpPr>
        <p:spPr/>
        <p:txBody>
          <a:bodyPr/>
          <a:lstStyle/>
          <a:p>
            <a:endParaRPr lang="en-US"/>
          </a:p>
        </p:txBody>
      </p:sp>
      <p:pic>
        <p:nvPicPr>
          <p:cNvPr id="17410" name="Picture 2" descr="https://s3.amazonaws.com/lowres.cartoonstock.com/death-airline-aeroplane-airplane-car_crash-traffic_crash-gshn136_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925" y="714375"/>
            <a:ext cx="5394325" cy="674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0576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14338" name="Picture 2" descr="https://visualisingadvocacy.org/sites/drawingbynumbers.ttc.io/files/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0" y="400050"/>
            <a:ext cx="5657850" cy="715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7829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15362" name="Picture 2" descr="https://visualisingadvocacy.org/sites/drawingbynumbers.ttc.io/files/green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863600"/>
            <a:ext cx="12592092" cy="650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37094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grpSp>
        <p:nvGrpSpPr>
          <p:cNvPr id="5" name="Group 4"/>
          <p:cNvGrpSpPr/>
          <p:nvPr/>
        </p:nvGrpSpPr>
        <p:grpSpPr>
          <a:xfrm>
            <a:off x="1652338" y="1187115"/>
            <a:ext cx="10964062" cy="6192253"/>
            <a:chOff x="3128211" y="2069432"/>
            <a:chExt cx="7924800" cy="4475747"/>
          </a:xfrm>
        </p:grpSpPr>
        <p:sp>
          <p:nvSpPr>
            <p:cNvPr id="4" name="Rectangle 3"/>
            <p:cNvSpPr/>
            <p:nvPr/>
          </p:nvSpPr>
          <p:spPr bwMode="auto">
            <a:xfrm>
              <a:off x="3128211" y="2069432"/>
              <a:ext cx="7924800" cy="44757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s://visualisingadvocacy.org/sites/drawingbynumbers.ttc.io/files/DIKW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248" y="2368048"/>
              <a:ext cx="7258050" cy="38576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8719698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18434" name="Picture 2" descr="https://visualisingadvocacy.org/sites/drawingbynumbers.ttc.io/files/abort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974" y="609600"/>
            <a:ext cx="9274175" cy="711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33886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pic>
        <p:nvPicPr>
          <p:cNvPr id="19458" name="Picture 2" descr="https://visualisingadvocacy.org/sites/drawingbynumbers.ttc.io/files/aborti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598487"/>
            <a:ext cx="9874250" cy="710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921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20482" name="Picture 2" descr="https://visualisingadvocacy.org/sites/drawingbynumbers.ttc.io/files/abort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1017587"/>
            <a:ext cx="11232234" cy="621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3233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21506" name="Picture 2" descr="https://visualisingadvocacy.org/sites/drawingbynumbers.ttc.io/files/infograph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0" y="203200"/>
            <a:ext cx="4959254" cy="784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2278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2" descr="https://visualisingadvocacy.org/sites/drawingbynumbers.ttc.io/files/infograph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65251"/>
            <a:ext cx="13160068" cy="2082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8227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2" descr="https://visualisingadvocacy.org/sites/drawingbynumbers.ttc.io/files/infograph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692" y="-8864601"/>
            <a:ext cx="11202107" cy="177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6664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738" y="6751589"/>
            <a:ext cx="11836008" cy="1079598"/>
          </a:xfrm>
        </p:spPr>
        <p:txBody>
          <a:bodyPr/>
          <a:lstStyle/>
          <a:p>
            <a:r>
              <a:rPr lang="en-US" dirty="0"/>
              <a:t>Cycle of Visual Analysis</a:t>
            </a:r>
          </a:p>
        </p:txBody>
      </p:sp>
      <p:sp>
        <p:nvSpPr>
          <p:cNvPr id="3" name="Text Placeholder 2"/>
          <p:cNvSpPr>
            <a:spLocks noGrp="1"/>
          </p:cNvSpPr>
          <p:nvPr>
            <p:ph type="body" sz="quarter" idx="10"/>
          </p:nvPr>
        </p:nvSpPr>
        <p:spPr/>
        <p:txBody>
          <a:bodyPr/>
          <a:lstStyle/>
          <a:p>
            <a:endParaRPr lang="en-US"/>
          </a:p>
        </p:txBody>
      </p:sp>
      <p:pic>
        <p:nvPicPr>
          <p:cNvPr id="2050" name="Picture 2" descr="http://vision.cloudera.com/wp-content/uploads/2015/02/tableau-impal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166" y="539836"/>
            <a:ext cx="6374509" cy="594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1740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srcRect t="9043" r="37688"/>
          <a:stretch/>
        </p:blipFill>
        <p:spPr>
          <a:xfrm>
            <a:off x="896163" y="685800"/>
            <a:ext cx="3418662" cy="16943552"/>
          </a:xfrm>
          <a:prstGeom prst="rect">
            <a:avLst/>
          </a:prstGeom>
        </p:spPr>
      </p:pic>
      <p:pic>
        <p:nvPicPr>
          <p:cNvPr id="6" name="Picture 5"/>
          <p:cNvPicPr>
            <a:picLocks noChangeAspect="1"/>
          </p:cNvPicPr>
          <p:nvPr/>
        </p:nvPicPr>
        <p:blipFill>
          <a:blip r:embed="rId4"/>
          <a:stretch>
            <a:fillRect/>
          </a:stretch>
        </p:blipFill>
        <p:spPr>
          <a:xfrm>
            <a:off x="4910480" y="3538591"/>
            <a:ext cx="8545519" cy="1347734"/>
          </a:xfrm>
          <a:prstGeom prst="rect">
            <a:avLst/>
          </a:prstGeom>
        </p:spPr>
      </p:pic>
    </p:spTree>
    <p:extLst>
      <p:ext uri="{BB962C8B-B14F-4D97-AF65-F5344CB8AC3E}">
        <p14:creationId xmlns:p14="http://schemas.microsoft.com/office/powerpoint/2010/main" val="2864053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encrypted-tbn3.gstatic.com/images?q=tbn:ANd9GcRLVp30JVZEUcOXJfOndqmSIP6A9PN1zzGQgFnn3TRJf3uIT509p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858" y="1024914"/>
            <a:ext cx="4308849" cy="64750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141787" y="2122438"/>
            <a:ext cx="11836008" cy="1079598"/>
          </a:xfrm>
          <a:prstGeom prst="rect">
            <a:avLst/>
          </a:prstGeom>
        </p:spPr>
        <p:txBody>
          <a:bodyPr vert="horz" wrap="square" lIns="146304" tIns="91440" rIns="146304" bIns="91440" rtlCol="0" anchor="t">
            <a:noAutofit/>
          </a:bodyPr>
          <a:lstStyle>
            <a:lvl1pPr algn="ctr" defTabSz="1097278" rtl="0" eaLnBrk="1" latinLnBrk="0" hangingPunct="1">
              <a:lnSpc>
                <a:spcPct val="90000"/>
              </a:lnSpc>
              <a:spcBef>
                <a:spcPct val="0"/>
              </a:spcBef>
              <a:buNone/>
              <a:defRPr lang="en-US" sz="6600" b="0" kern="1200" cap="none" spc="-120" baseline="0">
                <a:ln w="3175">
                  <a:noFill/>
                </a:ln>
                <a:gradFill>
                  <a:gsLst>
                    <a:gs pos="1250">
                      <a:srgbClr val="FFFFFF"/>
                    </a:gs>
                    <a:gs pos="100000">
                      <a:srgbClr val="FFFFFF"/>
                    </a:gs>
                  </a:gsLst>
                  <a:lin ang="5400000" scaled="0"/>
                </a:gradFill>
                <a:effectLst/>
                <a:latin typeface="+mj-lt"/>
                <a:ea typeface="+mn-ea"/>
                <a:cs typeface="Arial" panose="020B0604020202020204" pitchFamily="34" charset="0"/>
              </a:defRPr>
            </a:lvl1pPr>
          </a:lstStyle>
          <a:p>
            <a:r>
              <a:rPr lang="en-US" dirty="0" smtClean="0">
                <a:solidFill>
                  <a:schemeClr val="bg1"/>
                </a:solidFill>
              </a:rPr>
              <a:t>Tia</a:t>
            </a:r>
          </a:p>
          <a:p>
            <a:r>
              <a:rPr lang="en-US" dirty="0" smtClean="0">
                <a:solidFill>
                  <a:schemeClr val="bg1"/>
                </a:solidFill>
              </a:rPr>
              <a:t>Palermo</a:t>
            </a:r>
            <a:br>
              <a:rPr lang="en-US" dirty="0" smtClean="0">
                <a:solidFill>
                  <a:schemeClr val="bg1"/>
                </a:solidFill>
              </a:rPr>
            </a:br>
            <a:endParaRPr lang="en-US" dirty="0" smtClean="0">
              <a:solidFill>
                <a:schemeClr val="bg1"/>
              </a:solidFill>
            </a:endParaRPr>
          </a:p>
          <a:p>
            <a:r>
              <a:rPr lang="en-US" sz="4800" dirty="0" smtClean="0">
                <a:solidFill>
                  <a:schemeClr val="bg1"/>
                </a:solidFill>
                <a:latin typeface="+mn-lt"/>
              </a:rPr>
              <a:t>Professor,</a:t>
            </a:r>
          </a:p>
          <a:p>
            <a:r>
              <a:rPr lang="en-US" sz="4800" dirty="0" err="1" smtClean="0">
                <a:solidFill>
                  <a:schemeClr val="bg1"/>
                </a:solidFill>
                <a:latin typeface="+mn-lt"/>
              </a:rPr>
              <a:t>Stonybrook</a:t>
            </a:r>
            <a:r>
              <a:rPr lang="en-US" sz="4800" dirty="0" smtClean="0">
                <a:solidFill>
                  <a:schemeClr val="bg1"/>
                </a:solidFill>
                <a:latin typeface="+mn-lt"/>
              </a:rPr>
              <a:t> College</a:t>
            </a:r>
            <a:endParaRPr lang="en-US" dirty="0">
              <a:solidFill>
                <a:schemeClr val="bg1"/>
              </a:solidFill>
              <a:latin typeface="+mn-lt"/>
            </a:endParaRPr>
          </a:p>
        </p:txBody>
      </p:sp>
    </p:spTree>
    <p:extLst>
      <p:ext uri="{BB962C8B-B14F-4D97-AF65-F5344CB8AC3E}">
        <p14:creationId xmlns:p14="http://schemas.microsoft.com/office/powerpoint/2010/main" val="120283817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25602" name="Picture 2" descr="http://www.womenundersiegeproject.org/page/-/amelia%20colombia%20ma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75" y="827087"/>
            <a:ext cx="10845800" cy="6603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8900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5128" y="2606533"/>
            <a:ext cx="11836008" cy="1079598"/>
          </a:xfrm>
        </p:spPr>
        <p:txBody>
          <a:bodyPr/>
          <a:lstStyle/>
          <a:p>
            <a:r>
              <a:rPr lang="en-US" dirty="0" smtClean="0">
                <a:solidFill>
                  <a:schemeClr val="bg1"/>
                </a:solidFill>
              </a:rPr>
              <a:t>Patrick</a:t>
            </a:r>
            <a:br>
              <a:rPr lang="en-US" dirty="0" smtClean="0">
                <a:solidFill>
                  <a:schemeClr val="bg1"/>
                </a:solidFill>
              </a:rPr>
            </a:br>
            <a:r>
              <a:rPr lang="en-US" dirty="0" smtClean="0">
                <a:solidFill>
                  <a:schemeClr val="bg1"/>
                </a:solidFill>
              </a:rPr>
              <a:t>Ball</a:t>
            </a:r>
            <a:br>
              <a:rPr lang="en-US" dirty="0" smtClean="0">
                <a:solidFill>
                  <a:schemeClr val="bg1"/>
                </a:solidFill>
              </a:rPr>
            </a:br>
            <a:r>
              <a:rPr lang="en-US" sz="4800" dirty="0">
                <a:solidFill>
                  <a:schemeClr val="bg1"/>
                </a:solidFill>
                <a:latin typeface="+mn-lt"/>
              </a:rPr>
              <a:t>Human Rights </a:t>
            </a:r>
            <a:r>
              <a:rPr lang="en-US" sz="4800" dirty="0" smtClean="0">
                <a:solidFill>
                  <a:schemeClr val="bg1"/>
                </a:solidFill>
                <a:latin typeface="+mn-lt"/>
              </a:rPr>
              <a:t/>
            </a:r>
            <a:br>
              <a:rPr lang="en-US" sz="4800" dirty="0" smtClean="0">
                <a:solidFill>
                  <a:schemeClr val="bg1"/>
                </a:solidFill>
                <a:latin typeface="+mn-lt"/>
              </a:rPr>
            </a:br>
            <a:r>
              <a:rPr lang="en-US" sz="4800" dirty="0" smtClean="0">
                <a:solidFill>
                  <a:schemeClr val="bg1"/>
                </a:solidFill>
                <a:latin typeface="+mn-lt"/>
              </a:rPr>
              <a:t>Data </a:t>
            </a:r>
            <a:r>
              <a:rPr lang="en-US" sz="4800" dirty="0">
                <a:solidFill>
                  <a:schemeClr val="bg1"/>
                </a:solidFill>
                <a:latin typeface="+mn-lt"/>
              </a:rPr>
              <a:t>Analysis Group </a:t>
            </a:r>
            <a:endParaRPr lang="en-US" dirty="0">
              <a:solidFill>
                <a:schemeClr val="bg1"/>
              </a:solidFill>
              <a:latin typeface="+mn-lt"/>
            </a:endParaRPr>
          </a:p>
        </p:txBody>
      </p:sp>
      <p:sp>
        <p:nvSpPr>
          <p:cNvPr id="3" name="Text Placeholder 2"/>
          <p:cNvSpPr>
            <a:spLocks noGrp="1"/>
          </p:cNvSpPr>
          <p:nvPr>
            <p:ph type="body" sz="quarter" idx="10"/>
          </p:nvPr>
        </p:nvSpPr>
        <p:spPr/>
        <p:txBody>
          <a:bodyPr/>
          <a:lstStyle/>
          <a:p>
            <a:endParaRPr lang="en-US"/>
          </a:p>
        </p:txBody>
      </p:sp>
      <p:sp>
        <p:nvSpPr>
          <p:cNvPr id="4" name="Title 1"/>
          <p:cNvSpPr txBox="1">
            <a:spLocks/>
          </p:cNvSpPr>
          <p:nvPr/>
        </p:nvSpPr>
        <p:spPr>
          <a:xfrm>
            <a:off x="-1344612" y="2767898"/>
            <a:ext cx="11836008" cy="1079598"/>
          </a:xfrm>
          <a:prstGeom prst="rect">
            <a:avLst/>
          </a:prstGeom>
        </p:spPr>
        <p:txBody>
          <a:bodyPr vert="horz" wrap="square" lIns="146304" tIns="91440" rIns="146304" bIns="91440" rtlCol="0" anchor="t">
            <a:noAutofit/>
          </a:bodyPr>
          <a:lstStyle>
            <a:lvl1pPr algn="ctr" defTabSz="1097278" rtl="0" eaLnBrk="1" latinLnBrk="0" hangingPunct="1">
              <a:lnSpc>
                <a:spcPct val="90000"/>
              </a:lnSpc>
              <a:spcBef>
                <a:spcPct val="0"/>
              </a:spcBef>
              <a:buNone/>
              <a:defRPr lang="en-US" sz="6600" b="0" kern="1200" cap="none" spc="-120" baseline="0">
                <a:ln w="3175">
                  <a:noFill/>
                </a:ln>
                <a:gradFill>
                  <a:gsLst>
                    <a:gs pos="1250">
                      <a:srgbClr val="FFFFFF"/>
                    </a:gs>
                    <a:gs pos="100000">
                      <a:srgbClr val="FFFFFF"/>
                    </a:gs>
                  </a:gsLst>
                  <a:lin ang="5400000" scaled="0"/>
                </a:gradFill>
                <a:effectLst/>
                <a:latin typeface="+mj-lt"/>
                <a:ea typeface="+mn-ea"/>
                <a:cs typeface="Arial" panose="020B0604020202020204" pitchFamily="34" charset="0"/>
              </a:defRPr>
            </a:lvl1pPr>
          </a:lstStyle>
          <a:p>
            <a:r>
              <a:rPr lang="en-US" smtClean="0"/>
              <a:t>Geetanjali</a:t>
            </a:r>
            <a:br>
              <a:rPr lang="en-US" smtClean="0"/>
            </a:br>
            <a:r>
              <a:rPr lang="en-US" smtClean="0"/>
              <a:t>Misra</a:t>
            </a:r>
            <a:endParaRPr lang="en-US" dirty="0"/>
          </a:p>
        </p:txBody>
      </p:sp>
      <p:pic>
        <p:nvPicPr>
          <p:cNvPr id="8" name="Picture 7"/>
          <p:cNvPicPr>
            <a:picLocks noChangeAspect="1"/>
          </p:cNvPicPr>
          <p:nvPr/>
        </p:nvPicPr>
        <p:blipFill>
          <a:blip r:embed="rId3"/>
          <a:stretch>
            <a:fillRect/>
          </a:stretch>
        </p:blipFill>
        <p:spPr>
          <a:xfrm>
            <a:off x="465324" y="1522793"/>
            <a:ext cx="7710488" cy="5130979"/>
          </a:xfrm>
          <a:prstGeom prst="rect">
            <a:avLst/>
          </a:prstGeom>
        </p:spPr>
      </p:pic>
    </p:spTree>
    <p:extLst>
      <p:ext uri="{BB962C8B-B14F-4D97-AF65-F5344CB8AC3E}">
        <p14:creationId xmlns:p14="http://schemas.microsoft.com/office/powerpoint/2010/main" val="117257154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612" y="2767898"/>
            <a:ext cx="11836008" cy="1079598"/>
          </a:xfrm>
        </p:spPr>
        <p:txBody>
          <a:bodyPr/>
          <a:lstStyle/>
          <a:p>
            <a:r>
              <a:rPr lang="en-US" dirty="0" err="1" smtClean="0"/>
              <a:t>Geetanjali</a:t>
            </a:r>
            <a:r>
              <a:rPr lang="en-US" dirty="0"/>
              <a:t/>
            </a:r>
            <a:br>
              <a:rPr lang="en-US" dirty="0"/>
            </a:br>
            <a:r>
              <a:rPr lang="en-US" dirty="0" err="1" smtClean="0"/>
              <a:t>Misra</a:t>
            </a:r>
            <a:endParaRPr lang="en-US" dirty="0"/>
          </a:p>
        </p:txBody>
      </p:sp>
      <p:sp>
        <p:nvSpPr>
          <p:cNvPr id="3" name="Text Placeholder 2"/>
          <p:cNvSpPr>
            <a:spLocks noGrp="1"/>
          </p:cNvSpPr>
          <p:nvPr>
            <p:ph type="body" sz="quarter" idx="10"/>
          </p:nvPr>
        </p:nvSpPr>
        <p:spPr>
          <a:xfrm>
            <a:off x="2097835" y="5137618"/>
            <a:ext cx="11836400" cy="849463"/>
          </a:xfrm>
        </p:spPr>
        <p:txBody>
          <a:bodyPr/>
          <a:lstStyle/>
          <a:p>
            <a:r>
              <a:rPr lang="en-US" sz="4800" dirty="0" smtClean="0"/>
              <a:t>Founder of </a:t>
            </a:r>
            <a:r>
              <a:rPr lang="en-US" sz="4800" dirty="0" err="1" smtClean="0"/>
              <a:t>Crea</a:t>
            </a:r>
            <a:endParaRPr lang="en-US" sz="4800" dirty="0"/>
          </a:p>
        </p:txBody>
      </p:sp>
      <p:pic>
        <p:nvPicPr>
          <p:cNvPr id="27650" name="Picture 2" descr="http://www.creaworld.org/sites/default/files/Geeta%20Misra%20201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8964" y="1947769"/>
            <a:ext cx="47910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1815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5" name="Title 1"/>
          <p:cNvSpPr txBox="1">
            <a:spLocks/>
          </p:cNvSpPr>
          <p:nvPr/>
        </p:nvSpPr>
        <p:spPr>
          <a:xfrm>
            <a:off x="-1344612" y="2767898"/>
            <a:ext cx="11836008" cy="1079598"/>
          </a:xfrm>
          <a:prstGeom prst="rect">
            <a:avLst/>
          </a:prstGeom>
        </p:spPr>
        <p:txBody>
          <a:bodyPr vert="horz" wrap="square" lIns="146304" tIns="91440" rIns="146304" bIns="91440" rtlCol="0" anchor="t">
            <a:noAutofit/>
          </a:bodyPr>
          <a:lstStyle>
            <a:lvl1pPr algn="ctr" defTabSz="1097278" rtl="0" eaLnBrk="1" latinLnBrk="0" hangingPunct="1">
              <a:lnSpc>
                <a:spcPct val="90000"/>
              </a:lnSpc>
              <a:spcBef>
                <a:spcPct val="0"/>
              </a:spcBef>
              <a:buNone/>
              <a:defRPr lang="en-US" sz="6600" b="0" kern="1200" cap="none" spc="-120" baseline="0">
                <a:ln w="3175">
                  <a:noFill/>
                </a:ln>
                <a:gradFill>
                  <a:gsLst>
                    <a:gs pos="1250">
                      <a:srgbClr val="FFFFFF"/>
                    </a:gs>
                    <a:gs pos="100000">
                      <a:srgbClr val="FFFFFF"/>
                    </a:gs>
                  </a:gsLst>
                  <a:lin ang="5400000" scaled="0"/>
                </a:gradFill>
                <a:effectLst/>
                <a:latin typeface="+mj-lt"/>
                <a:ea typeface="+mn-ea"/>
                <a:cs typeface="Arial" panose="020B0604020202020204" pitchFamily="34" charset="0"/>
              </a:defRPr>
            </a:lvl1pPr>
          </a:lstStyle>
          <a:p>
            <a:r>
              <a:rPr lang="en-US" dirty="0" smtClean="0"/>
              <a:t>Annette</a:t>
            </a:r>
          </a:p>
          <a:p>
            <a:r>
              <a:rPr lang="en-US" dirty="0" smtClean="0"/>
              <a:t>Markham</a:t>
            </a:r>
            <a:endParaRPr lang="en-US" dirty="0"/>
          </a:p>
        </p:txBody>
      </p:sp>
      <p:sp>
        <p:nvSpPr>
          <p:cNvPr id="6" name="Text Placeholder 2"/>
          <p:cNvSpPr txBox="1">
            <a:spLocks/>
          </p:cNvSpPr>
          <p:nvPr/>
        </p:nvSpPr>
        <p:spPr>
          <a:xfrm>
            <a:off x="2097835" y="5137618"/>
            <a:ext cx="11836400" cy="1661993"/>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bg1"/>
                    </a:gs>
                    <a:gs pos="100000">
                      <a:schemeClr val="bg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4800" dirty="0" smtClean="0"/>
              <a:t>Professor, </a:t>
            </a:r>
            <a:r>
              <a:rPr lang="en-US" sz="4800" dirty="0" err="1" smtClean="0"/>
              <a:t>Umeå</a:t>
            </a:r>
            <a:endParaRPr lang="en-US" sz="4800" dirty="0"/>
          </a:p>
          <a:p>
            <a:r>
              <a:rPr lang="en-US" sz="4800" dirty="0" smtClean="0"/>
              <a:t>University</a:t>
            </a:r>
            <a:r>
              <a:rPr lang="en-US" sz="4800" dirty="0"/>
              <a:t>, Sweden</a:t>
            </a:r>
            <a:endParaRPr lang="en-US" sz="4800" dirty="0"/>
          </a:p>
        </p:txBody>
      </p:sp>
      <p:pic>
        <p:nvPicPr>
          <p:cNvPr id="29698" name="Picture 2" descr="http://nyhetsarkiv.aurora.umu.se/nyhetsvisning/DownloadAsset.action?contentId=176742&amp;languageId=3&amp;assetKey=General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8211" y="2287400"/>
            <a:ext cx="40767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52253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ecx.images-amazon.com/images/I/518wBjDxJOL._SX258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68141" cy="17771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1044575" y="689074"/>
            <a:ext cx="12496800" cy="7540526"/>
          </a:xfrm>
          <a:prstGeom prst="rect">
            <a:avLst/>
          </a:prstGeom>
        </p:spPr>
        <p:txBody>
          <a:bodyPr wrap="square">
            <a:spAutoFit/>
          </a:bodyPr>
          <a:lstStyle/>
          <a:p>
            <a:r>
              <a:rPr lang="en-US" sz="4400" b="1" dirty="0">
                <a:solidFill>
                  <a:schemeClr val="bg1"/>
                </a:solidFill>
              </a:rPr>
              <a:t>Making an evidence presentation is a moral act as well as an intellectual activity. To maintain standards of quality, relevance, and integrity for evidence, consumers of presentations should insist that presenters be held intellectually and ethically responsible for what they show and tell. Thus consuming a presentation is also an intellectual and a moral activity.</a:t>
            </a:r>
          </a:p>
          <a:p>
            <a:r>
              <a:rPr lang="en-US" sz="4400" b="1" dirty="0" smtClean="0">
                <a:solidFill>
                  <a:schemeClr val="bg1"/>
                </a:solidFill>
              </a:rPr>
              <a:t>             </a:t>
            </a:r>
          </a:p>
          <a:p>
            <a:r>
              <a:rPr lang="en-US" sz="4400" b="1" dirty="0">
                <a:solidFill>
                  <a:schemeClr val="bg1"/>
                </a:solidFill>
              </a:rPr>
              <a:t> </a:t>
            </a:r>
            <a:r>
              <a:rPr lang="en-US" sz="4400" b="1" dirty="0" smtClean="0">
                <a:solidFill>
                  <a:schemeClr val="bg1"/>
                </a:solidFill>
              </a:rPr>
              <a:t>            —</a:t>
            </a:r>
            <a:r>
              <a:rPr lang="en-US" sz="4400" b="1" dirty="0">
                <a:solidFill>
                  <a:schemeClr val="bg1"/>
                </a:solidFill>
              </a:rPr>
              <a:t>Beautiful Evidence, Edward </a:t>
            </a:r>
            <a:r>
              <a:rPr lang="en-US" sz="4400" b="1" dirty="0" err="1">
                <a:solidFill>
                  <a:schemeClr val="bg1"/>
                </a:solidFill>
              </a:rPr>
              <a:t>Tufte</a:t>
            </a:r>
            <a:r>
              <a:rPr lang="en-US" sz="4400" b="1" dirty="0">
                <a:solidFill>
                  <a:schemeClr val="bg1"/>
                </a:solidFill>
              </a:rPr>
              <a:t> </a:t>
            </a:r>
            <a:endParaRPr lang="en-US" sz="4400" b="1" dirty="0">
              <a:solidFill>
                <a:schemeClr val="bg1"/>
              </a:solidFill>
              <a:effectLst/>
            </a:endParaRPr>
          </a:p>
        </p:txBody>
      </p:sp>
    </p:spTree>
    <p:extLst>
      <p:ext uri="{BB962C8B-B14F-4D97-AF65-F5344CB8AC3E}">
        <p14:creationId xmlns:p14="http://schemas.microsoft.com/office/powerpoint/2010/main" val="136981099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6817" y="5366382"/>
            <a:ext cx="11836008" cy="1079598"/>
          </a:xfrm>
        </p:spPr>
        <p:txBody>
          <a:bodyPr/>
          <a:lstStyle/>
          <a:p>
            <a:r>
              <a:rPr lang="en-US" dirty="0"/>
              <a:t>https://tc14.tableau.com/schedule/content/910 </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582160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6">
                    <a:lumMod val="60000"/>
                    <a:lumOff val="40000"/>
                  </a:schemeClr>
                </a:solidFill>
              </a:rPr>
              <a:t>Visualization in Decision Making</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What makes Good Visualizations</a:t>
            </a:r>
            <a:r>
              <a:rPr lang="en-US" sz="4400" dirty="0">
                <a:solidFill>
                  <a:schemeClr val="accent6">
                    <a:lumMod val="60000"/>
                    <a:lumOff val="40000"/>
                  </a:schemeClr>
                </a:solidFill>
              </a:rPr>
              <a:t/>
            </a:r>
            <a:br>
              <a:rPr lang="en-US" sz="4400" dirty="0">
                <a:solidFill>
                  <a:schemeClr val="accent6">
                    <a:lumMod val="60000"/>
                    <a:lumOff val="40000"/>
                  </a:schemeClr>
                </a:solidFill>
              </a:rPr>
            </a:br>
            <a:r>
              <a:rPr lang="en-US" sz="4400" dirty="0">
                <a:solidFill>
                  <a:schemeClr val="accent6">
                    <a:lumMod val="60000"/>
                    <a:lumOff val="40000"/>
                  </a:schemeClr>
                </a:solidFill>
              </a:rPr>
              <a:t>	</a:t>
            </a:r>
            <a:r>
              <a:rPr lang="en-US" sz="4400" dirty="0">
                <a:solidFill>
                  <a:schemeClr val="accent6">
                    <a:lumMod val="60000"/>
                    <a:lumOff val="40000"/>
                  </a:schemeClr>
                </a:solidFill>
              </a:rPr>
              <a:t>Distortion in Visualization</a:t>
            </a:r>
            <a:r>
              <a:rPr lang="en-US" sz="4400" dirty="0">
                <a:solidFill>
                  <a:schemeClr val="accent3"/>
                </a:solidFill>
              </a:rPr>
              <a:t/>
            </a:r>
            <a:br>
              <a:rPr lang="en-US" sz="4400" dirty="0">
                <a:solidFill>
                  <a:schemeClr val="accent3"/>
                </a:solidFill>
              </a:rPr>
            </a:br>
            <a:r>
              <a:rPr lang="en-US" dirty="0">
                <a:solidFill>
                  <a:schemeClr val="accent3"/>
                </a:solidFill>
              </a:rPr>
              <a:t>D</a:t>
            </a:r>
            <a:r>
              <a:rPr lang="en-US" dirty="0" smtClean="0">
                <a:solidFill>
                  <a:schemeClr val="accent3"/>
                </a:solidFill>
              </a:rPr>
              <a:t>is</a:t>
            </a:r>
            <a:r>
              <a:rPr lang="en-US" dirty="0">
                <a:solidFill>
                  <a:schemeClr val="accent3"/>
                </a:solidFill>
              </a:rPr>
              <a:t>c</a:t>
            </a:r>
            <a:r>
              <a:rPr lang="en-US" dirty="0" smtClean="0">
                <a:solidFill>
                  <a:schemeClr val="accent3"/>
                </a:solidFill>
              </a:rPr>
              <a:t>ussion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Capstone Project</a:t>
            </a:r>
            <a:br>
              <a:rPr lang="en-US" dirty="0" smtClean="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4423406"/>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TextBox 4"/>
          <p:cNvSpPr txBox="1"/>
          <p:nvPr/>
        </p:nvSpPr>
        <p:spPr>
          <a:xfrm>
            <a:off x="9658350" y="2600325"/>
            <a:ext cx="3604192" cy="6015493"/>
          </a:xfrm>
          <a:prstGeom prst="rect">
            <a:avLst/>
          </a:prstGeom>
          <a:noFill/>
        </p:spPr>
        <p:txBody>
          <a:bodyPr wrap="none" lIns="182880" tIns="146304" rIns="182880" bIns="146304" rtlCol="0">
            <a:spAutoFit/>
          </a:bodyPr>
          <a:lstStyle/>
          <a:p>
            <a:pPr>
              <a:lnSpc>
                <a:spcPct val="90000"/>
              </a:lnSpc>
              <a:spcAft>
                <a:spcPts val="1800"/>
              </a:spcAft>
            </a:pPr>
            <a:r>
              <a:rPr lang="en-US" sz="41300" dirty="0" smtClean="0">
                <a:solidFill>
                  <a:schemeClr val="accent4">
                    <a:lumMod val="60000"/>
                    <a:lumOff val="40000"/>
                  </a:schemeClr>
                </a:solidFill>
                <a:latin typeface="+mj-lt"/>
              </a:rPr>
              <a:t>?</a:t>
            </a:r>
            <a:endParaRPr lang="en-US" sz="41300" dirty="0" smtClean="0">
              <a:solidFill>
                <a:schemeClr val="accent4">
                  <a:lumMod val="60000"/>
                  <a:lumOff val="40000"/>
                </a:schemeClr>
              </a:solidFill>
              <a:latin typeface="+mj-lt"/>
            </a:endParaRPr>
          </a:p>
        </p:txBody>
      </p:sp>
      <p:sp>
        <p:nvSpPr>
          <p:cNvPr id="2" name="Title 1"/>
          <p:cNvSpPr>
            <a:spLocks noGrp="1"/>
          </p:cNvSpPr>
          <p:nvPr>
            <p:ph type="title"/>
          </p:nvPr>
        </p:nvSpPr>
        <p:spPr>
          <a:xfrm>
            <a:off x="900079" y="1904266"/>
            <a:ext cx="13277532" cy="1079598"/>
          </a:xfrm>
        </p:spPr>
        <p:txBody>
          <a:bodyPr/>
          <a:lstStyle/>
          <a:p>
            <a:pPr>
              <a:lnSpc>
                <a:spcPct val="100000"/>
              </a:lnSpc>
              <a:spcAft>
                <a:spcPts val="600"/>
              </a:spcAft>
            </a:pPr>
            <a:r>
              <a:rPr lang="en-US" sz="4800" dirty="0"/>
              <a:t>“</a:t>
            </a:r>
            <a:r>
              <a:rPr lang="en-US" sz="4800" b="1" dirty="0"/>
              <a:t>Use data visualization to generate ideas not truth. Data visualization is a creativity tool</a:t>
            </a:r>
            <a:r>
              <a:rPr lang="en-US" sz="4800" b="1" dirty="0" smtClean="0"/>
              <a:t>.</a:t>
            </a:r>
            <a:r>
              <a:rPr lang="en-US" sz="4800" dirty="0" smtClean="0"/>
              <a:t>” - Enrico </a:t>
            </a:r>
            <a:r>
              <a:rPr lang="en-US" sz="4800" dirty="0" err="1" smtClean="0"/>
              <a:t>Bertini</a:t>
            </a:r>
            <a:r>
              <a:rPr lang="en-US" sz="4800" dirty="0" smtClean="0"/>
              <a:t/>
            </a:r>
            <a:br>
              <a:rPr lang="en-US" sz="4800" dirty="0" smtClean="0"/>
            </a:br>
            <a:r>
              <a:rPr lang="en-US" sz="4800" dirty="0"/>
              <a:t/>
            </a:r>
            <a:br>
              <a:rPr lang="en-US" sz="4800" dirty="0"/>
            </a:br>
            <a:r>
              <a:rPr lang="en-US" sz="4800" dirty="0" smtClean="0"/>
              <a:t>Do you agree or disagree?  Why?</a:t>
            </a:r>
            <a:endParaRPr lang="en-US" sz="4800" dirty="0"/>
          </a:p>
        </p:txBody>
      </p:sp>
      <p:sp>
        <p:nvSpPr>
          <p:cNvPr id="4" name="Rectangle 3"/>
          <p:cNvSpPr/>
          <p:nvPr/>
        </p:nvSpPr>
        <p:spPr>
          <a:xfrm>
            <a:off x="433860" y="317808"/>
            <a:ext cx="7454990" cy="830997"/>
          </a:xfrm>
          <a:prstGeom prst="rect">
            <a:avLst/>
          </a:prstGeom>
        </p:spPr>
        <p:txBody>
          <a:bodyPr wrap="none">
            <a:spAutoFit/>
          </a:bodyPr>
          <a:lstStyle/>
          <a:p>
            <a:r>
              <a:rPr lang="en-US" sz="4800" dirty="0" smtClean="0">
                <a:solidFill>
                  <a:schemeClr val="accent4">
                    <a:lumMod val="20000"/>
                    <a:lumOff val="80000"/>
                  </a:schemeClr>
                </a:solidFill>
                <a:latin typeface="+mj-lt"/>
              </a:rPr>
              <a:t>Discussion/Reflection</a:t>
            </a:r>
            <a:endParaRPr lang="en-US" sz="4800" dirty="0">
              <a:solidFill>
                <a:schemeClr val="accent4">
                  <a:lumMod val="20000"/>
                  <a:lumOff val="80000"/>
                </a:schemeClr>
              </a:solidFill>
              <a:latin typeface="+mj-lt"/>
            </a:endParaRPr>
          </a:p>
        </p:txBody>
      </p:sp>
    </p:spTree>
    <p:extLst>
      <p:ext uri="{BB962C8B-B14F-4D97-AF65-F5344CB8AC3E}">
        <p14:creationId xmlns:p14="http://schemas.microsoft.com/office/powerpoint/2010/main" val="1308137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rot="5400000">
            <a:off x="-801603" y="3347929"/>
            <a:ext cx="3600450" cy="22210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7610475" y="752475"/>
            <a:ext cx="6219825" cy="6362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028700" y="714375"/>
            <a:ext cx="4657725" cy="5600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714500" y="7150002"/>
            <a:ext cx="4629150" cy="1079598"/>
          </a:xfrm>
        </p:spPr>
        <p:txBody>
          <a:bodyPr/>
          <a:lstStyle/>
          <a:p>
            <a:r>
              <a:rPr lang="en-US" sz="3600" dirty="0" smtClean="0"/>
              <a:t>Computer Side</a:t>
            </a:r>
            <a:endParaRPr lang="en-US" sz="3600" dirty="0"/>
          </a:p>
        </p:txBody>
      </p:sp>
      <p:sp>
        <p:nvSpPr>
          <p:cNvPr id="3" name="Text Placeholder 2"/>
          <p:cNvSpPr>
            <a:spLocks noGrp="1"/>
          </p:cNvSpPr>
          <p:nvPr>
            <p:ph type="body" sz="quarter" idx="10"/>
          </p:nvPr>
        </p:nvSpPr>
        <p:spPr>
          <a:xfrm>
            <a:off x="1398588" y="5129213"/>
            <a:ext cx="11836400" cy="517065"/>
          </a:xfrm>
        </p:spPr>
        <p:txBody>
          <a:bodyPr/>
          <a:lstStyle/>
          <a:p>
            <a:endParaRPr lang="en-US"/>
          </a:p>
        </p:txBody>
      </p:sp>
      <p:sp>
        <p:nvSpPr>
          <p:cNvPr id="6" name="Title 1"/>
          <p:cNvSpPr txBox="1">
            <a:spLocks/>
          </p:cNvSpPr>
          <p:nvPr/>
        </p:nvSpPr>
        <p:spPr>
          <a:xfrm>
            <a:off x="8382000" y="7150002"/>
            <a:ext cx="5562600" cy="1079598"/>
          </a:xfrm>
          <a:prstGeom prst="rect">
            <a:avLst/>
          </a:prstGeom>
        </p:spPr>
        <p:txBody>
          <a:bodyPr vert="horz" wrap="square" lIns="146304" tIns="91440" rIns="146304" bIns="91440" rtlCol="0" anchor="t">
            <a:noAutofit/>
          </a:bodyPr>
          <a:lstStyle>
            <a:lvl1pPr algn="ctr" defTabSz="1097278" rtl="0" eaLnBrk="1" latinLnBrk="0" hangingPunct="1">
              <a:lnSpc>
                <a:spcPct val="90000"/>
              </a:lnSpc>
              <a:spcBef>
                <a:spcPct val="0"/>
              </a:spcBef>
              <a:buNone/>
              <a:defRPr lang="en-US" sz="6600" b="0" kern="1200" cap="none" spc="-120" baseline="0">
                <a:ln w="3175">
                  <a:noFill/>
                </a:ln>
                <a:gradFill>
                  <a:gsLst>
                    <a:gs pos="1250">
                      <a:srgbClr val="FFFFFF"/>
                    </a:gs>
                    <a:gs pos="100000">
                      <a:srgbClr val="FFFFFF"/>
                    </a:gs>
                  </a:gsLst>
                  <a:lin ang="5400000" scaled="0"/>
                </a:gradFill>
                <a:effectLst/>
                <a:latin typeface="+mj-lt"/>
                <a:ea typeface="+mn-ea"/>
                <a:cs typeface="Arial" panose="020B0604020202020204" pitchFamily="34" charset="0"/>
              </a:defRPr>
            </a:lvl1pPr>
          </a:lstStyle>
          <a:p>
            <a:r>
              <a:rPr lang="en-US" sz="3600" dirty="0" smtClean="0"/>
              <a:t>Human Cognitive Side</a:t>
            </a:r>
            <a:endParaRPr lang="en-US" sz="3600" dirty="0"/>
          </a:p>
        </p:txBody>
      </p:sp>
      <p:sp>
        <p:nvSpPr>
          <p:cNvPr id="14" name="Rectangle 13"/>
          <p:cNvSpPr/>
          <p:nvPr/>
        </p:nvSpPr>
        <p:spPr bwMode="auto">
          <a:xfrm rot="1921423">
            <a:off x="2371724" y="1943100"/>
            <a:ext cx="3600450" cy="37147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19744974">
            <a:off x="2066924" y="4695825"/>
            <a:ext cx="3600450" cy="37147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0" y="4371974"/>
            <a:ext cx="3418608" cy="234315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Computer</a:t>
            </a:r>
          </a:p>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Database</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0" y="771525"/>
            <a:ext cx="3418609" cy="2085976"/>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Spatial</a:t>
            </a:r>
          </a:p>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Data</a:t>
            </a:r>
          </a:p>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Model</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390899" y="2657475"/>
            <a:ext cx="3324226" cy="1600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Visualization of Data</a:t>
            </a:r>
            <a:endParaRPr lang="en-US" sz="2000" dirty="0" smtClean="0">
              <a:solidFill>
                <a:schemeClr val="tx1"/>
              </a:solidFill>
              <a:ea typeface="Segoe UI" pitchFamily="34" charset="0"/>
              <a:cs typeface="Segoe UI" pitchFamily="34" charset="0"/>
            </a:endParaRPr>
          </a:p>
        </p:txBody>
      </p:sp>
      <p:sp>
        <p:nvSpPr>
          <p:cNvPr id="22" name="Rectangle 21"/>
          <p:cNvSpPr/>
          <p:nvPr/>
        </p:nvSpPr>
        <p:spPr bwMode="auto">
          <a:xfrm rot="5400000">
            <a:off x="11439523" y="4781550"/>
            <a:ext cx="3600450" cy="37147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7600948" y="1609725"/>
            <a:ext cx="7029451" cy="3076576"/>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Working</a:t>
            </a:r>
          </a:p>
          <a:p>
            <a:pP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Memory</a:t>
            </a:r>
            <a:endParaRPr lang="en-US" sz="2000" dirty="0" smtClean="0">
              <a:solidFill>
                <a:schemeClr val="tx1"/>
              </a:solidFill>
              <a:ea typeface="Segoe UI" pitchFamily="34" charset="0"/>
              <a:cs typeface="Segoe UI" pitchFamily="34" charset="0"/>
            </a:endParaRPr>
          </a:p>
        </p:txBody>
      </p:sp>
      <p:sp>
        <p:nvSpPr>
          <p:cNvPr id="16" name="Bent Arrow 15"/>
          <p:cNvSpPr/>
          <p:nvPr/>
        </p:nvSpPr>
        <p:spPr bwMode="auto">
          <a:xfrm rot="1576145">
            <a:off x="5657850" y="800100"/>
            <a:ext cx="2628900" cy="1685925"/>
          </a:xfrm>
          <a:prstGeom prst="ben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Bent Arrow 16"/>
          <p:cNvSpPr/>
          <p:nvPr/>
        </p:nvSpPr>
        <p:spPr bwMode="auto">
          <a:xfrm rot="12537895">
            <a:off x="6267449" y="4095750"/>
            <a:ext cx="2628900" cy="1685925"/>
          </a:xfrm>
          <a:prstGeom prst="ben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8048624" y="3457574"/>
            <a:ext cx="3418609" cy="1447801"/>
          </a:xfrm>
          <a:prstGeom prst="ellipse">
            <a:avLst/>
          </a:prstGeom>
          <a:solidFill>
            <a:schemeClr val="accent6">
              <a:lumMod val="20000"/>
              <a:lumOff val="80000"/>
            </a:schemeClr>
          </a:solidFill>
          <a:ln w="571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Assess</a:t>
            </a:r>
          </a:p>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Progress</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ounded Rectangle 19"/>
          <p:cNvSpPr/>
          <p:nvPr/>
        </p:nvSpPr>
        <p:spPr bwMode="auto">
          <a:xfrm>
            <a:off x="10944225" y="5086350"/>
            <a:ext cx="3438524" cy="1838326"/>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Long Term</a:t>
            </a:r>
          </a:p>
          <a:p>
            <a:pPr algn="ctr" defTabSz="932472" fontAlgn="base">
              <a:lnSpc>
                <a:spcPct val="90000"/>
              </a:lnSpc>
              <a:spcBef>
                <a:spcPct val="0"/>
              </a:spcBef>
              <a:spcAft>
                <a:spcPct val="0"/>
              </a:spcAft>
            </a:pPr>
            <a:r>
              <a:rPr lang="en-US" sz="3600" dirty="0" smtClean="0">
                <a:solidFill>
                  <a:schemeClr val="tx1"/>
                </a:solidFill>
                <a:ea typeface="Segoe UI" pitchFamily="34" charset="0"/>
                <a:cs typeface="Segoe UI" pitchFamily="34" charset="0"/>
              </a:rPr>
              <a:t>Memory</a:t>
            </a:r>
            <a:endParaRPr lang="en-US" sz="3600" dirty="0" smtClean="0">
              <a:solidFill>
                <a:schemeClr val="tx1"/>
              </a:solidFill>
              <a:ea typeface="Segoe UI" pitchFamily="34" charset="0"/>
              <a:cs typeface="Segoe UI" pitchFamily="34" charset="0"/>
            </a:endParaRPr>
          </a:p>
        </p:txBody>
      </p:sp>
      <p:sp>
        <p:nvSpPr>
          <p:cNvPr id="21" name="Rectangle 20"/>
          <p:cNvSpPr/>
          <p:nvPr/>
        </p:nvSpPr>
        <p:spPr>
          <a:xfrm>
            <a:off x="11830050" y="2250335"/>
            <a:ext cx="2571750" cy="2086725"/>
          </a:xfrm>
          <a:prstGeom prst="rect">
            <a:avLst/>
          </a:prstGeom>
        </p:spPr>
        <p:txBody>
          <a:bodyPr wrap="square">
            <a:spAutoFit/>
          </a:bodyPr>
          <a:lstStyle/>
          <a:p>
            <a:pPr algn="ctr" defTabSz="932472" fontAlgn="base">
              <a:lnSpc>
                <a:spcPct val="90000"/>
              </a:lnSpc>
              <a:spcBef>
                <a:spcPct val="0"/>
              </a:spcBef>
              <a:spcAft>
                <a:spcPct val="0"/>
              </a:spcAft>
            </a:pPr>
            <a:r>
              <a:rPr lang="en-US" sz="3600" dirty="0" smtClean="0">
                <a:ea typeface="Segoe UI" pitchFamily="34" charset="0"/>
                <a:cs typeface="Segoe UI" pitchFamily="34" charset="0"/>
              </a:rPr>
              <a:t>Cognitive</a:t>
            </a:r>
          </a:p>
          <a:p>
            <a:pPr algn="ctr" defTabSz="932472" fontAlgn="base">
              <a:lnSpc>
                <a:spcPct val="90000"/>
              </a:lnSpc>
              <a:spcBef>
                <a:spcPct val="0"/>
              </a:spcBef>
              <a:spcAft>
                <a:spcPct val="0"/>
              </a:spcAft>
            </a:pPr>
            <a:r>
              <a:rPr lang="en-US" sz="3600" dirty="0" smtClean="0">
                <a:ea typeface="Segoe UI" pitchFamily="34" charset="0"/>
                <a:cs typeface="Segoe UI" pitchFamily="34" charset="0"/>
              </a:rPr>
              <a:t>Spatial</a:t>
            </a:r>
          </a:p>
          <a:p>
            <a:pPr algn="ctr" defTabSz="932472" fontAlgn="base">
              <a:lnSpc>
                <a:spcPct val="90000"/>
              </a:lnSpc>
              <a:spcBef>
                <a:spcPct val="0"/>
              </a:spcBef>
              <a:spcAft>
                <a:spcPct val="0"/>
              </a:spcAft>
            </a:pPr>
            <a:r>
              <a:rPr lang="en-US" sz="3600" dirty="0" smtClean="0">
                <a:ea typeface="Segoe UI" pitchFamily="34" charset="0"/>
                <a:cs typeface="Segoe UI" pitchFamily="34" charset="0"/>
              </a:rPr>
              <a:t>Logical</a:t>
            </a:r>
          </a:p>
          <a:p>
            <a:pPr algn="ctr" defTabSz="932472" fontAlgn="base">
              <a:lnSpc>
                <a:spcPct val="90000"/>
              </a:lnSpc>
              <a:spcBef>
                <a:spcPct val="0"/>
              </a:spcBef>
              <a:spcAft>
                <a:spcPct val="0"/>
              </a:spcAft>
            </a:pPr>
            <a:r>
              <a:rPr lang="en-US" sz="3600" dirty="0" smtClean="0">
                <a:ea typeface="Segoe UI" pitchFamily="34" charset="0"/>
                <a:cs typeface="Segoe UI" pitchFamily="34" charset="0"/>
              </a:rPr>
              <a:t>Model</a:t>
            </a:r>
            <a:endParaRPr lang="en-US" sz="3200" dirty="0"/>
          </a:p>
        </p:txBody>
      </p:sp>
    </p:spTree>
    <p:extLst>
      <p:ext uri="{BB962C8B-B14F-4D97-AF65-F5344CB8AC3E}">
        <p14:creationId xmlns:p14="http://schemas.microsoft.com/office/powerpoint/2010/main" val="98644346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TextBox 2"/>
          <p:cNvSpPr txBox="1"/>
          <p:nvPr/>
        </p:nvSpPr>
        <p:spPr>
          <a:xfrm>
            <a:off x="9658350" y="2600325"/>
            <a:ext cx="3604192" cy="6015493"/>
          </a:xfrm>
          <a:prstGeom prst="rect">
            <a:avLst/>
          </a:prstGeom>
          <a:noFill/>
        </p:spPr>
        <p:txBody>
          <a:bodyPr wrap="none" lIns="182880" tIns="146304" rIns="182880" bIns="146304" rtlCol="0">
            <a:spAutoFit/>
          </a:bodyPr>
          <a:lstStyle/>
          <a:p>
            <a:pPr>
              <a:lnSpc>
                <a:spcPct val="90000"/>
              </a:lnSpc>
              <a:spcAft>
                <a:spcPts val="1800"/>
              </a:spcAft>
            </a:pPr>
            <a:r>
              <a:rPr lang="en-US" sz="41300" dirty="0" smtClean="0">
                <a:solidFill>
                  <a:schemeClr val="accent4">
                    <a:lumMod val="60000"/>
                    <a:lumOff val="40000"/>
                  </a:schemeClr>
                </a:solidFill>
                <a:latin typeface="+mj-lt"/>
              </a:rPr>
              <a:t>?</a:t>
            </a:r>
            <a:endParaRPr lang="en-US" sz="41300" dirty="0" smtClean="0">
              <a:solidFill>
                <a:schemeClr val="accent4">
                  <a:lumMod val="60000"/>
                  <a:lumOff val="40000"/>
                </a:schemeClr>
              </a:solidFill>
              <a:latin typeface="+mj-lt"/>
            </a:endParaRPr>
          </a:p>
        </p:txBody>
      </p:sp>
      <p:sp>
        <p:nvSpPr>
          <p:cNvPr id="2" name="Title 1"/>
          <p:cNvSpPr>
            <a:spLocks noGrp="1"/>
          </p:cNvSpPr>
          <p:nvPr>
            <p:ph type="title"/>
          </p:nvPr>
        </p:nvSpPr>
        <p:spPr>
          <a:xfrm>
            <a:off x="900079" y="1904266"/>
            <a:ext cx="13277532" cy="1079598"/>
          </a:xfrm>
        </p:spPr>
        <p:txBody>
          <a:bodyPr/>
          <a:lstStyle/>
          <a:p>
            <a:pPr>
              <a:lnSpc>
                <a:spcPct val="100000"/>
              </a:lnSpc>
              <a:spcAft>
                <a:spcPts val="600"/>
              </a:spcAft>
            </a:pPr>
            <a:r>
              <a:rPr lang="en-US" sz="4800" dirty="0" smtClean="0"/>
              <a:t>“</a:t>
            </a:r>
            <a:r>
              <a:rPr lang="en-US" sz="4800" b="1" dirty="0" smtClean="0"/>
              <a:t>Do you agree with </a:t>
            </a:r>
            <a:r>
              <a:rPr lang="en-US" sz="4800" b="1" dirty="0" err="1" smtClean="0"/>
              <a:t>Tufte</a:t>
            </a:r>
            <a:r>
              <a:rPr lang="en-US" sz="4800" b="1" dirty="0" smtClean="0"/>
              <a:t> that…</a:t>
            </a:r>
            <a:br>
              <a:rPr lang="en-US" sz="4800" b="1" dirty="0" smtClean="0"/>
            </a:br>
            <a:r>
              <a:rPr lang="en-US" sz="4800" b="1" dirty="0"/>
              <a:t/>
            </a:r>
            <a:br>
              <a:rPr lang="en-US" sz="4800" b="1" dirty="0"/>
            </a:br>
            <a:r>
              <a:rPr lang="en-US" sz="4800" b="1" dirty="0" smtClean="0"/>
              <a:t>“Creating or </a:t>
            </a:r>
            <a:r>
              <a:rPr lang="en-US" sz="4800" b="1" dirty="0" smtClean="0">
                <a:solidFill>
                  <a:schemeClr val="bg1"/>
                </a:solidFill>
              </a:rPr>
              <a:t>consuming </a:t>
            </a:r>
            <a:r>
              <a:rPr lang="en-US" sz="4800" b="1" dirty="0">
                <a:solidFill>
                  <a:schemeClr val="bg1"/>
                </a:solidFill>
              </a:rPr>
              <a:t>a presentation </a:t>
            </a:r>
            <a:r>
              <a:rPr lang="en-US" sz="4800" b="1" dirty="0" smtClean="0">
                <a:solidFill>
                  <a:schemeClr val="bg1"/>
                </a:solidFill>
              </a:rPr>
              <a:t> [of data] is </a:t>
            </a:r>
            <a:r>
              <a:rPr lang="en-US" sz="4800" b="1" dirty="0">
                <a:solidFill>
                  <a:schemeClr val="bg1"/>
                </a:solidFill>
              </a:rPr>
              <a:t>also an intellectual and a moral activity</a:t>
            </a:r>
            <a:r>
              <a:rPr lang="en-US" sz="4800" b="1" dirty="0" smtClean="0">
                <a:solidFill>
                  <a:schemeClr val="bg1"/>
                </a:solidFill>
              </a:rPr>
              <a:t>.” </a:t>
            </a:r>
            <a:endParaRPr lang="en-US" sz="4800" dirty="0"/>
          </a:p>
        </p:txBody>
      </p:sp>
      <p:sp>
        <p:nvSpPr>
          <p:cNvPr id="4" name="Rectangle 3"/>
          <p:cNvSpPr/>
          <p:nvPr/>
        </p:nvSpPr>
        <p:spPr>
          <a:xfrm>
            <a:off x="433860" y="317808"/>
            <a:ext cx="7454990" cy="830997"/>
          </a:xfrm>
          <a:prstGeom prst="rect">
            <a:avLst/>
          </a:prstGeom>
        </p:spPr>
        <p:txBody>
          <a:bodyPr wrap="none">
            <a:spAutoFit/>
          </a:bodyPr>
          <a:lstStyle/>
          <a:p>
            <a:r>
              <a:rPr lang="en-US" sz="4800" dirty="0" smtClean="0">
                <a:solidFill>
                  <a:schemeClr val="accent4">
                    <a:lumMod val="20000"/>
                    <a:lumOff val="80000"/>
                  </a:schemeClr>
                </a:solidFill>
                <a:latin typeface="+mj-lt"/>
              </a:rPr>
              <a:t>Discussion/Reflection</a:t>
            </a:r>
            <a:endParaRPr lang="en-US" sz="4800" dirty="0">
              <a:solidFill>
                <a:schemeClr val="accent4">
                  <a:lumMod val="20000"/>
                  <a:lumOff val="80000"/>
                </a:schemeClr>
              </a:solidFill>
              <a:latin typeface="+mj-lt"/>
            </a:endParaRPr>
          </a:p>
        </p:txBody>
      </p:sp>
    </p:spTree>
    <p:extLst>
      <p:ext uri="{BB962C8B-B14F-4D97-AF65-F5344CB8AC3E}">
        <p14:creationId xmlns:p14="http://schemas.microsoft.com/office/powerpoint/2010/main" val="163616974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6">
                    <a:lumMod val="60000"/>
                    <a:lumOff val="40000"/>
                  </a:schemeClr>
                </a:solidFill>
              </a:rPr>
              <a:t>Visualization in Decision Making</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What makes Good Visualizations</a:t>
            </a:r>
            <a:r>
              <a:rPr lang="en-US" sz="4400" dirty="0">
                <a:solidFill>
                  <a:schemeClr val="accent6">
                    <a:lumMod val="60000"/>
                    <a:lumOff val="40000"/>
                  </a:schemeClr>
                </a:solidFill>
              </a:rPr>
              <a:t/>
            </a:r>
            <a:br>
              <a:rPr lang="en-US" sz="4400" dirty="0">
                <a:solidFill>
                  <a:schemeClr val="accent6">
                    <a:lumMod val="60000"/>
                    <a:lumOff val="40000"/>
                  </a:schemeClr>
                </a:solidFill>
              </a:rPr>
            </a:br>
            <a:r>
              <a:rPr lang="en-US" sz="4400" dirty="0">
                <a:solidFill>
                  <a:schemeClr val="accent6">
                    <a:lumMod val="60000"/>
                    <a:lumOff val="40000"/>
                  </a:schemeClr>
                </a:solidFill>
              </a:rPr>
              <a:t>	</a:t>
            </a:r>
            <a:r>
              <a:rPr lang="en-US" sz="4400" dirty="0">
                <a:solidFill>
                  <a:schemeClr val="accent6">
                    <a:lumMod val="60000"/>
                    <a:lumOff val="40000"/>
                  </a:schemeClr>
                </a:solidFill>
              </a:rPr>
              <a:t>Distortion in Visualization</a:t>
            </a:r>
            <a:r>
              <a:rPr lang="en-US" sz="4400" dirty="0">
                <a:solidFill>
                  <a:schemeClr val="accent3"/>
                </a:solidFill>
              </a:rPr>
              <a:t/>
            </a:r>
            <a:br>
              <a:rPr lang="en-US" sz="4400" dirty="0">
                <a:solidFill>
                  <a:schemeClr val="accent3"/>
                </a:solidFill>
              </a:rPr>
            </a:br>
            <a:r>
              <a:rPr lang="en-US" dirty="0">
                <a:solidFill>
                  <a:schemeClr val="accent6">
                    <a:lumMod val="60000"/>
                    <a:lumOff val="40000"/>
                  </a:schemeClr>
                </a:solidFill>
              </a:rPr>
              <a:t>D</a:t>
            </a:r>
            <a:r>
              <a:rPr lang="en-US" dirty="0">
                <a:solidFill>
                  <a:schemeClr val="accent6">
                    <a:lumMod val="60000"/>
                    <a:lumOff val="40000"/>
                  </a:schemeClr>
                </a:solidFill>
              </a:rPr>
              <a:t>is</a:t>
            </a:r>
            <a:r>
              <a:rPr lang="en-US" dirty="0">
                <a:solidFill>
                  <a:schemeClr val="accent6">
                    <a:lumMod val="60000"/>
                    <a:lumOff val="40000"/>
                  </a:schemeClr>
                </a:solidFill>
              </a:rPr>
              <a:t>c</a:t>
            </a:r>
            <a:r>
              <a:rPr lang="en-US" dirty="0">
                <a:solidFill>
                  <a:schemeClr val="accent6">
                    <a:lumMod val="60000"/>
                    <a:lumOff val="40000"/>
                  </a:schemeClr>
                </a:solidFill>
              </a:rPr>
              <a:t>ussion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3"/>
                </a:solidFill>
              </a:rPr>
              <a:t>Capstone Project</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908758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800" y="616368"/>
            <a:ext cx="11836008" cy="1079598"/>
          </a:xfrm>
        </p:spPr>
        <p:txBody>
          <a:bodyPr/>
          <a:lstStyle/>
          <a:p>
            <a:pPr algn="l"/>
            <a:r>
              <a:rPr lang="en-US" sz="4400" dirty="0" smtClean="0"/>
              <a:t>“…We </a:t>
            </a:r>
            <a:r>
              <a:rPr lang="en-US" sz="4400" dirty="0"/>
              <a:t>refer to a way of life in an integrated domain where hunches, cut-and-try, intangibles, and the human “feel for a situation” usefully co-exist with powerful concepts, streamlined terminology and notation, sophisticated methods, and high-powered electronic aids</a:t>
            </a:r>
            <a:r>
              <a:rPr lang="en-US" sz="4400" dirty="0" smtClean="0"/>
              <a:t>.”</a:t>
            </a:r>
            <a:br>
              <a:rPr lang="en-US" sz="4400" dirty="0" smtClean="0"/>
            </a:br>
            <a:r>
              <a:rPr lang="en-US" sz="4400" dirty="0"/>
              <a:t/>
            </a:r>
            <a:br>
              <a:rPr lang="en-US" sz="4400" dirty="0"/>
            </a:br>
            <a:r>
              <a:rPr lang="en-US" sz="4400" dirty="0" smtClean="0"/>
              <a:t>-					 </a:t>
            </a:r>
            <a:r>
              <a:rPr lang="en-US" sz="4400" dirty="0"/>
              <a:t>Douglas </a:t>
            </a:r>
            <a:r>
              <a:rPr lang="en-US" sz="4400" dirty="0" err="1"/>
              <a:t>Engelbart</a:t>
            </a:r>
            <a:endParaRPr lang="en-US" sz="4400"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29255672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376" y="1799709"/>
            <a:ext cx="11836008" cy="1079598"/>
          </a:xfrm>
        </p:spPr>
        <p:txBody>
          <a:bodyPr/>
          <a:lstStyle/>
          <a:p>
            <a:r>
              <a:rPr lang="en-US" b="1" dirty="0">
                <a:latin typeface="+mn-lt"/>
              </a:rPr>
              <a:t>The use of computer-supported, interactive, visual representations of abstract data</a:t>
            </a:r>
            <a:r>
              <a:rPr lang="en-US" dirty="0"/>
              <a:t> </a:t>
            </a:r>
            <a:r>
              <a:rPr lang="en-US" b="1" dirty="0"/>
              <a:t>to amplify </a:t>
            </a:r>
            <a:r>
              <a:rPr lang="en-US" b="1" dirty="0" smtClean="0"/>
              <a:t>cognition.</a:t>
            </a:r>
            <a:r>
              <a:rPr lang="en-US" dirty="0"/>
              <a:t/>
            </a:r>
            <a:br>
              <a:rPr lang="en-US" dirty="0"/>
            </a:b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26355225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552853" y="812737"/>
            <a:ext cx="11266762" cy="6287309"/>
          </a:xfrm>
          <a:prstGeom prst="rect">
            <a:avLst/>
          </a:prstGeom>
        </p:spPr>
      </p:pic>
    </p:spTree>
    <p:extLst>
      <p:ext uri="{BB962C8B-B14F-4D97-AF65-F5344CB8AC3E}">
        <p14:creationId xmlns:p14="http://schemas.microsoft.com/office/powerpoint/2010/main" val="230930393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729486" y="1586228"/>
            <a:ext cx="9171428" cy="5057143"/>
          </a:xfrm>
          <a:prstGeom prst="rect">
            <a:avLst/>
          </a:prstGeom>
        </p:spPr>
      </p:pic>
    </p:spTree>
    <p:extLst>
      <p:ext uri="{BB962C8B-B14F-4D97-AF65-F5344CB8AC3E}">
        <p14:creationId xmlns:p14="http://schemas.microsoft.com/office/powerpoint/2010/main" val="59508854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435852" y="961748"/>
            <a:ext cx="9881654" cy="6471788"/>
          </a:xfrm>
          <a:prstGeom prst="rect">
            <a:avLst/>
          </a:prstGeom>
        </p:spPr>
      </p:pic>
    </p:spTree>
    <p:extLst>
      <p:ext uri="{BB962C8B-B14F-4D97-AF65-F5344CB8AC3E}">
        <p14:creationId xmlns:p14="http://schemas.microsoft.com/office/powerpoint/2010/main" val="209902605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196152" y="1171943"/>
            <a:ext cx="6238095" cy="5885714"/>
          </a:xfrm>
          <a:prstGeom prst="rect">
            <a:avLst/>
          </a:prstGeom>
        </p:spPr>
      </p:pic>
    </p:spTree>
    <p:extLst>
      <p:ext uri="{BB962C8B-B14F-4D97-AF65-F5344CB8AC3E}">
        <p14:creationId xmlns:p14="http://schemas.microsoft.com/office/powerpoint/2010/main" val="206879588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srcRect l="3239" t="3435" r="44534" b="53505"/>
          <a:stretch/>
        </p:blipFill>
        <p:spPr>
          <a:xfrm>
            <a:off x="1882587" y="1398493"/>
            <a:ext cx="10219764" cy="5109883"/>
          </a:xfrm>
          <a:prstGeom prst="rect">
            <a:avLst/>
          </a:prstGeom>
        </p:spPr>
      </p:pic>
    </p:spTree>
    <p:extLst>
      <p:ext uri="{BB962C8B-B14F-4D97-AF65-F5344CB8AC3E}">
        <p14:creationId xmlns:p14="http://schemas.microsoft.com/office/powerpoint/2010/main" val="203358602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205676" y="1200514"/>
            <a:ext cx="6219048" cy="5828571"/>
          </a:xfrm>
          <a:prstGeom prst="rect">
            <a:avLst/>
          </a:prstGeom>
        </p:spPr>
      </p:pic>
    </p:spTree>
    <p:extLst>
      <p:ext uri="{BB962C8B-B14F-4D97-AF65-F5344CB8AC3E}">
        <p14:creationId xmlns:p14="http://schemas.microsoft.com/office/powerpoint/2010/main" val="6507545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pic>
        <p:nvPicPr>
          <p:cNvPr id="3074" name="Picture 2" descr="https://livingwellatuhn.files.wordpress.com/2015/10/visualize-a-coffee-sh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942975"/>
            <a:ext cx="10102850" cy="672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66272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729486" y="1219562"/>
            <a:ext cx="9171428" cy="5790476"/>
          </a:xfrm>
          <a:prstGeom prst="rect">
            <a:avLst/>
          </a:prstGeom>
        </p:spPr>
      </p:pic>
    </p:spTree>
    <p:extLst>
      <p:ext uri="{BB962C8B-B14F-4D97-AF65-F5344CB8AC3E}">
        <p14:creationId xmlns:p14="http://schemas.microsoft.com/office/powerpoint/2010/main" val="267977968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934247" y="1748133"/>
            <a:ext cx="8761905" cy="4733333"/>
          </a:xfrm>
          <a:prstGeom prst="rect">
            <a:avLst/>
          </a:prstGeom>
        </p:spPr>
      </p:pic>
    </p:spTree>
    <p:extLst>
      <p:ext uri="{BB962C8B-B14F-4D97-AF65-F5344CB8AC3E}">
        <p14:creationId xmlns:p14="http://schemas.microsoft.com/office/powerpoint/2010/main" val="27380013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3878316" y="7015647"/>
            <a:ext cx="11836400" cy="517065"/>
          </a:xfrm>
        </p:spPr>
        <p:txBody>
          <a:bodyPr/>
          <a:lstStyle/>
          <a:p>
            <a:r>
              <a:rPr lang="en-US" dirty="0" smtClean="0"/>
              <a:t>Alan M. </a:t>
            </a:r>
            <a:r>
              <a:rPr lang="en-US" dirty="0" err="1" smtClean="0"/>
              <a:t>MacEachran</a:t>
            </a:r>
            <a:r>
              <a:rPr lang="en-US" dirty="0" smtClean="0"/>
              <a:t> from “How Maps Work”</a:t>
            </a:r>
            <a:endParaRPr lang="en-US" dirty="0"/>
          </a:p>
        </p:txBody>
      </p:sp>
      <p:pic>
        <p:nvPicPr>
          <p:cNvPr id="4" name="Picture 3"/>
          <p:cNvPicPr>
            <a:picLocks noChangeAspect="1"/>
          </p:cNvPicPr>
          <p:nvPr/>
        </p:nvPicPr>
        <p:blipFill rotWithShape="1">
          <a:blip r:embed="rId3"/>
          <a:srcRect l="604" t="2045" r="30610" b="18462"/>
          <a:stretch/>
        </p:blipFill>
        <p:spPr>
          <a:xfrm>
            <a:off x="3564611" y="893910"/>
            <a:ext cx="6230318" cy="5770361"/>
          </a:xfrm>
          <a:prstGeom prst="rect">
            <a:avLst/>
          </a:prstGeom>
        </p:spPr>
      </p:pic>
    </p:spTree>
    <p:extLst>
      <p:ext uri="{BB962C8B-B14F-4D97-AF65-F5344CB8AC3E}">
        <p14:creationId xmlns:p14="http://schemas.microsoft.com/office/powerpoint/2010/main" val="159118180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59" y="1578154"/>
            <a:ext cx="11836008" cy="1079598"/>
          </a:xfrm>
        </p:spPr>
        <p:txBody>
          <a:bodyPr/>
          <a:lstStyle/>
          <a:p>
            <a:r>
              <a:rPr lang="en-US" dirty="0" smtClean="0"/>
              <a:t>Identify a Project:</a:t>
            </a:r>
            <a:endParaRPr lang="en-US" dirty="0"/>
          </a:p>
        </p:txBody>
      </p:sp>
      <p:sp>
        <p:nvSpPr>
          <p:cNvPr id="3" name="Text Placeholder 2"/>
          <p:cNvSpPr>
            <a:spLocks noGrp="1"/>
          </p:cNvSpPr>
          <p:nvPr>
            <p:ph type="body" sz="quarter" idx="10"/>
          </p:nvPr>
        </p:nvSpPr>
        <p:spPr>
          <a:xfrm>
            <a:off x="3074988" y="2986088"/>
            <a:ext cx="11836400" cy="3028521"/>
          </a:xfrm>
        </p:spPr>
        <p:txBody>
          <a:bodyPr/>
          <a:lstStyle/>
          <a:p>
            <a:pPr marL="342900" indent="-342900">
              <a:buFont typeface="Arial" panose="020B0604020202020204" pitchFamily="34" charset="0"/>
              <a:buChar char="•"/>
            </a:pPr>
            <a:r>
              <a:rPr lang="en-US" sz="4400" dirty="0" smtClean="0"/>
              <a:t>Highly Interactive</a:t>
            </a:r>
          </a:p>
          <a:p>
            <a:pPr marL="342900" indent="-342900">
              <a:buFont typeface="Arial" panose="020B0604020202020204" pitchFamily="34" charset="0"/>
              <a:buChar char="•"/>
            </a:pPr>
            <a:r>
              <a:rPr lang="en-US" sz="4400" dirty="0" smtClean="0"/>
              <a:t>Revealing Unknowns</a:t>
            </a:r>
          </a:p>
          <a:p>
            <a:pPr marL="342900" indent="-342900">
              <a:buFont typeface="Arial" panose="020B0604020202020204" pitchFamily="34" charset="0"/>
              <a:buChar char="•"/>
            </a:pPr>
            <a:r>
              <a:rPr lang="en-US" sz="4400" dirty="0" smtClean="0"/>
              <a:t>Visualize Data</a:t>
            </a:r>
          </a:p>
          <a:p>
            <a:pPr marL="342900" indent="-342900">
              <a:buFont typeface="Arial" panose="020B0604020202020204" pitchFamily="34" charset="0"/>
              <a:buChar char="•"/>
            </a:pPr>
            <a:endParaRPr lang="en-US" sz="4400" dirty="0"/>
          </a:p>
        </p:txBody>
      </p:sp>
    </p:spTree>
    <p:extLst>
      <p:ext uri="{BB962C8B-B14F-4D97-AF65-F5344CB8AC3E}">
        <p14:creationId xmlns:p14="http://schemas.microsoft.com/office/powerpoint/2010/main" val="406992380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288" y="779418"/>
            <a:ext cx="11836008" cy="1079598"/>
          </a:xfrm>
        </p:spPr>
        <p:txBody>
          <a:bodyPr/>
          <a:lstStyle/>
          <a:p>
            <a:pPr algn="l"/>
            <a:r>
              <a:rPr lang="en-US" sz="4800" dirty="0" smtClean="0"/>
              <a:t>Summarize…</a:t>
            </a:r>
            <a:br>
              <a:rPr lang="en-US" sz="4800" dirty="0" smtClean="0"/>
            </a:br>
            <a:r>
              <a:rPr lang="en-US" sz="4800" dirty="0" smtClean="0"/>
              <a:t/>
            </a:r>
            <a:br>
              <a:rPr lang="en-US" sz="4800" dirty="0" smtClean="0"/>
            </a:br>
            <a:r>
              <a:rPr lang="en-US" sz="4800" dirty="0" smtClean="0"/>
              <a:t>1. Start from the Question</a:t>
            </a:r>
            <a:br>
              <a:rPr lang="en-US" sz="4800" dirty="0" smtClean="0"/>
            </a:br>
            <a:r>
              <a:rPr lang="en-US" sz="4800" dirty="0" smtClean="0"/>
              <a:t>2. Find a data source</a:t>
            </a:r>
            <a:br>
              <a:rPr lang="en-US" sz="4800" dirty="0" smtClean="0"/>
            </a:br>
            <a:r>
              <a:rPr lang="en-US" sz="4800" dirty="0" smtClean="0"/>
              <a:t>3. Explore to understand the data</a:t>
            </a:r>
            <a:br>
              <a:rPr lang="en-US" sz="4800" dirty="0" smtClean="0"/>
            </a:br>
            <a:r>
              <a:rPr lang="en-US" sz="4800" dirty="0" smtClean="0"/>
              <a:t/>
            </a:r>
            <a:br>
              <a:rPr lang="en-US" sz="4800" dirty="0" smtClean="0"/>
            </a:br>
            <a:r>
              <a:rPr lang="en-US" sz="4800" dirty="0" smtClean="0"/>
              <a:t>4. Identify the story</a:t>
            </a:r>
            <a:br>
              <a:rPr lang="en-US" sz="4800" dirty="0" smtClean="0"/>
            </a:br>
            <a:r>
              <a:rPr lang="en-US" sz="4800" dirty="0" smtClean="0"/>
              <a:t>5. Think about how best to tell it</a:t>
            </a:r>
            <a:br>
              <a:rPr lang="en-US" sz="4800" dirty="0" smtClean="0"/>
            </a:br>
            <a:r>
              <a:rPr lang="en-US" sz="4800" dirty="0" smtClean="0"/>
              <a:t>6. Build it.</a:t>
            </a:r>
            <a:br>
              <a:rPr lang="en-US" sz="4800" dirty="0" smtClean="0"/>
            </a:br>
            <a:r>
              <a:rPr lang="en-US" sz="4800" dirty="0" smtClean="0"/>
              <a:t>7. Iterate for clarity.</a:t>
            </a:r>
            <a:endParaRPr lang="en-US" sz="4800" dirty="0"/>
          </a:p>
        </p:txBody>
      </p:sp>
      <p:cxnSp>
        <p:nvCxnSpPr>
          <p:cNvPr id="5" name="Straight Connector 4"/>
          <p:cNvCxnSpPr/>
          <p:nvPr/>
        </p:nvCxnSpPr>
        <p:spPr>
          <a:xfrm>
            <a:off x="805543" y="4441370"/>
            <a:ext cx="13563600"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3794" name="Picture 2" descr="https://cdn3.iconfinder.com/data/icons/basic-mobile-part-2/512/stop_symbol-128.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717690" y="2991076"/>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7993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6">
                    <a:lumMod val="60000"/>
                    <a:lumOff val="40000"/>
                  </a:schemeClr>
                </a:solidFill>
              </a:rPr>
              <a:t>Visualization in Decision Making</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What makes Good Visualizations</a:t>
            </a:r>
            <a:r>
              <a:rPr lang="en-US" sz="4400" dirty="0">
                <a:solidFill>
                  <a:schemeClr val="accent6">
                    <a:lumMod val="60000"/>
                    <a:lumOff val="40000"/>
                  </a:schemeClr>
                </a:solidFill>
              </a:rPr>
              <a:t/>
            </a:r>
            <a:br>
              <a:rPr lang="en-US" sz="4400" dirty="0">
                <a:solidFill>
                  <a:schemeClr val="accent6">
                    <a:lumMod val="60000"/>
                    <a:lumOff val="40000"/>
                  </a:schemeClr>
                </a:solidFill>
              </a:rPr>
            </a:br>
            <a:r>
              <a:rPr lang="en-US" sz="4400" dirty="0">
                <a:solidFill>
                  <a:schemeClr val="accent6">
                    <a:lumMod val="60000"/>
                    <a:lumOff val="40000"/>
                  </a:schemeClr>
                </a:solidFill>
              </a:rPr>
              <a:t>	</a:t>
            </a:r>
            <a:r>
              <a:rPr lang="en-US" sz="4400" dirty="0">
                <a:solidFill>
                  <a:schemeClr val="accent6">
                    <a:lumMod val="60000"/>
                    <a:lumOff val="40000"/>
                  </a:schemeClr>
                </a:solidFill>
              </a:rPr>
              <a:t>Distortion in Visualization</a:t>
            </a:r>
            <a:r>
              <a:rPr lang="en-US" sz="4400" dirty="0">
                <a:solidFill>
                  <a:schemeClr val="accent3"/>
                </a:solidFill>
              </a:rPr>
              <a:t/>
            </a:r>
            <a:br>
              <a:rPr lang="en-US" sz="4400" dirty="0">
                <a:solidFill>
                  <a:schemeClr val="accent3"/>
                </a:solidFill>
              </a:rPr>
            </a:br>
            <a:r>
              <a:rPr lang="en-US" dirty="0">
                <a:solidFill>
                  <a:schemeClr val="accent6">
                    <a:lumMod val="60000"/>
                    <a:lumOff val="40000"/>
                  </a:schemeClr>
                </a:solidFill>
              </a:rPr>
              <a:t>D</a:t>
            </a:r>
            <a:r>
              <a:rPr lang="en-US" dirty="0">
                <a:solidFill>
                  <a:schemeClr val="accent6">
                    <a:lumMod val="60000"/>
                    <a:lumOff val="40000"/>
                  </a:schemeClr>
                </a:solidFill>
              </a:rPr>
              <a:t>is</a:t>
            </a:r>
            <a:r>
              <a:rPr lang="en-US" dirty="0">
                <a:solidFill>
                  <a:schemeClr val="accent6">
                    <a:lumMod val="60000"/>
                    <a:lumOff val="40000"/>
                  </a:schemeClr>
                </a:solidFill>
              </a:rPr>
              <a:t>c</a:t>
            </a:r>
            <a:r>
              <a:rPr lang="en-US" dirty="0">
                <a:solidFill>
                  <a:schemeClr val="accent6">
                    <a:lumMod val="60000"/>
                    <a:lumOff val="40000"/>
                  </a:schemeClr>
                </a:solidFill>
              </a:rPr>
              <a:t>ussion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Capstone Project</a:t>
            </a:r>
            <a:br>
              <a:rPr lang="en-US" dirty="0" smtClean="0">
                <a:solidFill>
                  <a:schemeClr val="accent6">
                    <a:lumMod val="60000"/>
                    <a:lumOff val="40000"/>
                  </a:schemeClr>
                </a:solidFill>
              </a:rPr>
            </a:br>
            <a:r>
              <a:rPr lang="en-US" dirty="0" smtClean="0">
                <a:solidFill>
                  <a:schemeClr val="accent3"/>
                </a:solidFill>
              </a:rPr>
              <a:t>Homework</a:t>
            </a:r>
            <a:endParaRPr lang="en-US" dirty="0">
              <a:solidFill>
                <a:schemeClr val="accent3"/>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9802831"/>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1500" dirty="0" err="1" smtClean="0"/>
              <a:t>VizWiz</a:t>
            </a:r>
            <a:endParaRPr lang="en-US" sz="115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4837588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360" y="1578153"/>
            <a:ext cx="11836008" cy="1079598"/>
          </a:xfrm>
        </p:spPr>
        <p:txBody>
          <a:bodyPr/>
          <a:lstStyle/>
          <a:p>
            <a:r>
              <a:rPr lang="en-US" dirty="0" smtClean="0"/>
              <a:t>Goal: </a:t>
            </a:r>
            <a:r>
              <a:rPr lang="en-US" dirty="0" smtClean="0">
                <a:latin typeface="+mn-lt"/>
              </a:rPr>
              <a:t>Apply the principals from today to the data provided to create an </a:t>
            </a:r>
            <a:r>
              <a:rPr lang="en-US" dirty="0">
                <a:latin typeface="+mn-lt"/>
              </a:rPr>
              <a:t>interactive </a:t>
            </a:r>
            <a:r>
              <a:rPr lang="en-US" dirty="0" smtClean="0">
                <a:latin typeface="+mn-lt"/>
              </a:rPr>
              <a:t>Epistemic visualization that helps viewers uncover unknown truths.</a:t>
            </a:r>
            <a:endParaRPr lang="en-US" dirty="0">
              <a:latin typeface="+mn-lt"/>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207213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662" y="579389"/>
            <a:ext cx="12860337" cy="1079598"/>
          </a:xfrm>
        </p:spPr>
        <p:txBody>
          <a:bodyPr/>
          <a:lstStyle/>
          <a:p>
            <a:pPr algn="l"/>
            <a:r>
              <a:rPr lang="en-US" dirty="0"/>
              <a:t>What is the judging criteria?</a:t>
            </a:r>
            <a:r>
              <a:rPr lang="en-US" sz="4000" dirty="0">
                <a:latin typeface="+mn-lt"/>
              </a:rPr>
              <a:t/>
            </a:r>
            <a:br>
              <a:rPr lang="en-US" sz="4000" dirty="0">
                <a:latin typeface="+mn-lt"/>
              </a:rPr>
            </a:br>
            <a:r>
              <a:rPr lang="en-US" sz="2800" dirty="0" smtClean="0">
                <a:latin typeface="+mn-lt"/>
              </a:rPr>
              <a:t/>
            </a:r>
            <a:br>
              <a:rPr lang="en-US" sz="2800" dirty="0" smtClean="0">
                <a:latin typeface="+mn-lt"/>
              </a:rPr>
            </a:br>
            <a:r>
              <a:rPr lang="en-US" sz="4000" b="1" dirty="0" smtClean="0">
                <a:latin typeface="+mn-lt"/>
              </a:rPr>
              <a:t>Practicality </a:t>
            </a:r>
            <a:r>
              <a:rPr lang="en-US" sz="4000" b="1" dirty="0">
                <a:latin typeface="+mn-lt"/>
              </a:rPr>
              <a:t>/ </a:t>
            </a:r>
            <a:r>
              <a:rPr lang="en-US" sz="4000" b="1" dirty="0" smtClean="0">
                <a:latin typeface="+mn-lt"/>
              </a:rPr>
              <a:t>Relevance</a:t>
            </a:r>
            <a:r>
              <a:rPr lang="en-US" sz="4000" dirty="0" smtClean="0">
                <a:latin typeface="+mn-lt"/>
              </a:rPr>
              <a:t/>
            </a:r>
            <a:br>
              <a:rPr lang="en-US" sz="4000" dirty="0" smtClean="0">
                <a:latin typeface="+mn-lt"/>
              </a:rPr>
            </a:br>
            <a:r>
              <a:rPr lang="en-US" sz="4000" dirty="0">
                <a:latin typeface="+mn-lt"/>
              </a:rPr>
              <a:t>E</a:t>
            </a:r>
            <a:r>
              <a:rPr lang="en-US" sz="4000" dirty="0" smtClean="0">
                <a:latin typeface="+mn-lt"/>
              </a:rPr>
              <a:t>asy </a:t>
            </a:r>
            <a:r>
              <a:rPr lang="en-US" sz="4000" dirty="0">
                <a:latin typeface="+mn-lt"/>
              </a:rPr>
              <a:t>to </a:t>
            </a:r>
            <a:r>
              <a:rPr lang="en-US" sz="4000" dirty="0" smtClean="0">
                <a:latin typeface="+mn-lt"/>
              </a:rPr>
              <a:t>interpret. Answers a question.</a:t>
            </a:r>
            <a:r>
              <a:rPr lang="en-US" sz="4000" dirty="0">
                <a:latin typeface="+mn-lt"/>
              </a:rPr>
              <a:t/>
            </a:r>
            <a:br>
              <a:rPr lang="en-US" sz="4000" dirty="0">
                <a:latin typeface="+mn-lt"/>
              </a:rPr>
            </a:br>
            <a:r>
              <a:rPr lang="en-US" sz="2800" dirty="0" smtClean="0">
                <a:latin typeface="+mn-lt"/>
              </a:rPr>
              <a:t/>
            </a:r>
            <a:br>
              <a:rPr lang="en-US" sz="2800" dirty="0" smtClean="0">
                <a:latin typeface="+mn-lt"/>
              </a:rPr>
            </a:br>
            <a:r>
              <a:rPr lang="en-US" sz="4000" b="1" dirty="0" smtClean="0">
                <a:latin typeface="+mn-lt"/>
              </a:rPr>
              <a:t>Storytelling</a:t>
            </a:r>
            <a:r>
              <a:rPr lang="en-US" sz="4000" dirty="0" smtClean="0">
                <a:latin typeface="+mn-lt"/>
              </a:rPr>
              <a:t/>
            </a:r>
            <a:br>
              <a:rPr lang="en-US" sz="4000" dirty="0" smtClean="0">
                <a:latin typeface="+mn-lt"/>
              </a:rPr>
            </a:br>
            <a:r>
              <a:rPr lang="en-US" sz="4000" dirty="0" smtClean="0">
                <a:latin typeface="+mn-lt"/>
              </a:rPr>
              <a:t>A single</a:t>
            </a:r>
            <a:r>
              <a:rPr lang="en-US" sz="4000" dirty="0">
                <a:latin typeface="+mn-lt"/>
              </a:rPr>
              <a:t>, coherent </a:t>
            </a:r>
            <a:r>
              <a:rPr lang="en-US" sz="4000" dirty="0" smtClean="0">
                <a:latin typeface="+mn-lt"/>
              </a:rPr>
              <a:t>story </a:t>
            </a:r>
            <a:r>
              <a:rPr lang="en-US" sz="4000" dirty="0">
                <a:latin typeface="+mn-lt"/>
              </a:rPr>
              <a:t>accurately </a:t>
            </a:r>
            <a:r>
              <a:rPr lang="en-US" sz="4000" dirty="0" smtClean="0">
                <a:latin typeface="+mn-lt"/>
              </a:rPr>
              <a:t>representing the data.</a:t>
            </a:r>
            <a:r>
              <a:rPr lang="en-US" sz="4000" dirty="0">
                <a:latin typeface="+mn-lt"/>
              </a:rPr>
              <a:t/>
            </a:r>
            <a:br>
              <a:rPr lang="en-US" sz="4000" dirty="0">
                <a:latin typeface="+mn-lt"/>
              </a:rPr>
            </a:br>
            <a:r>
              <a:rPr lang="en-US" sz="2800" dirty="0" smtClean="0">
                <a:latin typeface="+mn-lt"/>
              </a:rPr>
              <a:t/>
            </a:r>
            <a:br>
              <a:rPr lang="en-US" sz="2800" dirty="0" smtClean="0">
                <a:latin typeface="+mn-lt"/>
              </a:rPr>
            </a:br>
            <a:r>
              <a:rPr lang="en-US" sz="4000" b="1" dirty="0" smtClean="0">
                <a:latin typeface="+mn-lt"/>
              </a:rPr>
              <a:t>Innovative </a:t>
            </a:r>
            <a:r>
              <a:rPr lang="en-US" sz="4000" b="1" dirty="0">
                <a:latin typeface="+mn-lt"/>
              </a:rPr>
              <a:t>use of </a:t>
            </a:r>
            <a:r>
              <a:rPr lang="en-US" sz="4000" b="1" dirty="0" smtClean="0">
                <a:latin typeface="+mn-lt"/>
              </a:rPr>
              <a:t>Tableau</a:t>
            </a:r>
            <a:r>
              <a:rPr lang="en-US" sz="4000" dirty="0" smtClean="0">
                <a:latin typeface="+mn-lt"/>
              </a:rPr>
              <a:t/>
            </a:r>
            <a:br>
              <a:rPr lang="en-US" sz="4000" dirty="0" smtClean="0">
                <a:latin typeface="+mn-lt"/>
              </a:rPr>
            </a:br>
            <a:r>
              <a:rPr lang="en-US" sz="4000" dirty="0" smtClean="0">
                <a:latin typeface="+mn-lt"/>
              </a:rPr>
              <a:t>Visualization </a:t>
            </a:r>
            <a:r>
              <a:rPr lang="en-US" sz="4000" dirty="0">
                <a:latin typeface="+mn-lt"/>
              </a:rPr>
              <a:t>types, interactivity, and </a:t>
            </a:r>
            <a:r>
              <a:rPr lang="en-US" sz="4000" dirty="0" smtClean="0">
                <a:latin typeface="+mn-lt"/>
              </a:rPr>
              <a:t>creativity.</a:t>
            </a:r>
            <a:br>
              <a:rPr lang="en-US" sz="4000" dirty="0" smtClean="0">
                <a:latin typeface="+mn-lt"/>
              </a:rPr>
            </a:br>
            <a:r>
              <a:rPr lang="en-US" sz="2800" dirty="0">
                <a:latin typeface="+mn-lt"/>
              </a:rPr>
              <a:t/>
            </a:r>
            <a:br>
              <a:rPr lang="en-US" sz="2800" dirty="0">
                <a:latin typeface="+mn-lt"/>
              </a:rPr>
            </a:br>
            <a:r>
              <a:rPr lang="en-US" sz="4000" b="1" dirty="0" smtClean="0">
                <a:latin typeface="+mn-lt"/>
              </a:rPr>
              <a:t>Design</a:t>
            </a:r>
            <a:r>
              <a:rPr lang="en-US" sz="4000" dirty="0" smtClean="0">
                <a:latin typeface="+mn-lt"/>
              </a:rPr>
              <a:t/>
            </a:r>
            <a:br>
              <a:rPr lang="en-US" sz="4000" dirty="0" smtClean="0">
                <a:latin typeface="+mn-lt"/>
              </a:rPr>
            </a:br>
            <a:r>
              <a:rPr lang="en-US" sz="4000" dirty="0">
                <a:latin typeface="+mn-lt"/>
              </a:rPr>
              <a:t>p</a:t>
            </a:r>
            <a:r>
              <a:rPr lang="en-US" sz="4000" dirty="0" smtClean="0">
                <a:latin typeface="+mn-lt"/>
              </a:rPr>
              <a:t>erformance</a:t>
            </a:r>
            <a:r>
              <a:rPr lang="en-US" sz="4000" dirty="0">
                <a:latin typeface="+mn-lt"/>
              </a:rPr>
              <a:t>, beauty</a:t>
            </a:r>
            <a:br>
              <a:rPr lang="en-US" sz="4000" dirty="0">
                <a:latin typeface="+mn-lt"/>
              </a:rPr>
            </a:br>
            <a:endParaRPr lang="en-US" sz="4000" dirty="0">
              <a:latin typeface="+mn-lt"/>
            </a:endParaRPr>
          </a:p>
        </p:txBody>
      </p:sp>
    </p:spTree>
    <p:extLst>
      <p:ext uri="{BB962C8B-B14F-4D97-AF65-F5344CB8AC3E}">
        <p14:creationId xmlns:p14="http://schemas.microsoft.com/office/powerpoint/2010/main" val="58365024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5751" y="2985262"/>
            <a:ext cx="13578901" cy="2259080"/>
          </a:xfrm>
          <a:prstGeom prst="rect">
            <a:avLst/>
          </a:prstGeom>
          <a:noFill/>
        </p:spPr>
        <p:txBody>
          <a:bodyPr wrap="square" rtlCol="0" anchor="ctr">
            <a:spAutoFit/>
          </a:bodyPr>
          <a:lstStyle/>
          <a:p>
            <a:pPr algn="ctr" defTabSz="731520"/>
            <a:r>
              <a:rPr lang="en-US" sz="14080" dirty="0">
                <a:solidFill>
                  <a:prstClr val="white"/>
                </a:solidFill>
                <a:latin typeface="Mistral" charset="0"/>
                <a:ea typeface="Mistral" charset="0"/>
                <a:cs typeface="Mistral" charset="0"/>
              </a:rPr>
              <a:t>Thank You</a:t>
            </a:r>
          </a:p>
        </p:txBody>
      </p:sp>
    </p:spTree>
    <p:extLst>
      <p:ext uri="{BB962C8B-B14F-4D97-AF65-F5344CB8AC3E}">
        <p14:creationId xmlns:p14="http://schemas.microsoft.com/office/powerpoint/2010/main" val="657192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pic>
        <p:nvPicPr>
          <p:cNvPr id="3074" name="Picture 2" descr="https://livingwellatuhn.files.wordpress.com/2015/10/visualize-a-coffee-sh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942975"/>
            <a:ext cx="10102850" cy="672471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9086850" y="1857375"/>
            <a:ext cx="0" cy="1571625"/>
          </a:xfrm>
          <a:prstGeom prst="line">
            <a:avLst/>
          </a:prstGeom>
          <a:ln w="76200">
            <a:solidFill>
              <a:srgbClr val="BBDDF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115425" y="3429000"/>
            <a:ext cx="2143125" cy="0"/>
          </a:xfrm>
          <a:prstGeom prst="line">
            <a:avLst/>
          </a:prstGeom>
          <a:ln w="76200">
            <a:solidFill>
              <a:srgbClr val="BBDDF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9315450" y="2686050"/>
            <a:ext cx="400050" cy="742950"/>
          </a:xfrm>
          <a:prstGeom prst="rect">
            <a:avLst/>
          </a:prstGeom>
          <a:noFill/>
          <a:ln w="76200">
            <a:solidFill>
              <a:srgbClr val="BBDD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896475" y="2085975"/>
            <a:ext cx="419100" cy="1352550"/>
          </a:xfrm>
          <a:prstGeom prst="rect">
            <a:avLst/>
          </a:prstGeom>
          <a:noFill/>
          <a:ln w="76200">
            <a:solidFill>
              <a:srgbClr val="BBDD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515599" y="1771650"/>
            <a:ext cx="428625" cy="1647825"/>
          </a:xfrm>
          <a:prstGeom prst="rect">
            <a:avLst/>
          </a:prstGeom>
          <a:noFill/>
          <a:ln w="76200">
            <a:solidFill>
              <a:srgbClr val="BBDD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6215129"/>
      </p:ext>
    </p:extLst>
  </p:cSld>
  <p:clrMapOvr>
    <a:masterClrMapping/>
  </p:clrMapOvr>
  <p:transition>
    <p:fade/>
  </p:transition>
</p:sld>
</file>

<file path=ppt/theme/theme1.xml><?xml version="1.0" encoding="utf-8"?>
<a:theme xmlns:a="http://schemas.openxmlformats.org/drawingml/2006/main" name="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2.xml><?xml version="1.0" encoding="utf-8"?>
<a:theme xmlns:a="http://schemas.openxmlformats.org/drawingml/2006/main" name="1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3.xml><?xml version="1.0" encoding="utf-8"?>
<a:theme xmlns:a="http://schemas.openxmlformats.org/drawingml/2006/main" name="2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4.xml><?xml version="1.0" encoding="utf-8"?>
<a:theme xmlns:a="http://schemas.openxmlformats.org/drawingml/2006/main" name="3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5.xml><?xml version="1.0" encoding="utf-8"?>
<a:theme xmlns:a="http://schemas.openxmlformats.org/drawingml/2006/main" name="4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6.xml><?xml version="1.0" encoding="utf-8"?>
<a:theme xmlns:a="http://schemas.openxmlformats.org/drawingml/2006/main" name="5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f5d7798-7821-43a6-a985-13101876e817">
      <Value>1448</Value>
    </TaxCatchAll>
    <j89f38c15dce4d319549dc3776cbf89a xmlns="8f5d7798-7821-43a6-a985-13101876e817">
      <Terms xmlns="http://schemas.microsoft.com/office/infopath/2007/PartnerControls"/>
    </j89f38c15dce4d319549dc3776cbf89a>
    <d7c70b0ed11447c597c34d4c1f41e9cd xmlns="8f5d7798-7821-43a6-a985-13101876e817">
      <Terms xmlns="http://schemas.microsoft.com/office/infopath/2007/PartnerControls"/>
    </d7c70b0ed11447c597c34d4c1f41e9cd>
    <he78203ea28d454db387e2db948ab676 xmlns="082e1078-9f74-49a2-8369-39099c44de56">
      <Terms xmlns="http://schemas.microsoft.com/office/infopath/2007/PartnerControls"/>
    </he78203ea28d454db387e2db948ab676>
    <d9cacc74e1e44e54a490d96812b0caac xmlns="8f5d7798-7821-43a6-a985-13101876e817">
      <Terms xmlns="http://schemas.microsoft.com/office/infopath/2007/PartnerControls"/>
    </d9cacc74e1e44e54a490d96812b0caac>
    <TaxKeywordTaxHTField xmlns="8f5d7798-7821-43a6-a985-13101876e817">
      <Terms xmlns="http://schemas.microsoft.com/office/infopath/2007/PartnerControls">
        <TermInfo xmlns="http://schemas.microsoft.com/office/infopath/2007/PartnerControls">
          <TermName xmlns="http://schemas.microsoft.com/office/infopath/2007/PartnerControls">Tableau Conference 2015</TermName>
          <TermId xmlns="http://schemas.microsoft.com/office/infopath/2007/PartnerControls">e9ba4fc4-0c2a-4403-b13e-7d643ac0c45b</TermId>
        </TermInfo>
      </Terms>
    </TaxKeywordTaxHTField>
    <m87bee75e4374e339922d70764268e24 xmlns="8f5d7798-7821-43a6-a985-13101876e817">
      <Terms xmlns="http://schemas.microsoft.com/office/infopath/2007/PartnerControls"/>
    </m87bee75e4374e339922d70764268e24>
    <n8e15f960ce64786886faaeede23cb19 xmlns="8f5d7798-7821-43a6-a985-13101876e817">
      <Terms xmlns="http://schemas.microsoft.com/office/infopath/2007/PartnerControls"/>
    </n8e15f960ce64786886faaeede23cb19>
    <_dlc_DocId xmlns="8f5d7798-7821-43a6-a985-13101876e817">YRR7S5RA3EMT-4-2635</_dlc_DocId>
    <_dlc_DocIdUrl xmlns="8f5d7798-7821-43a6-a985-13101876e817">
      <Url>https://mysharepoint.tsi.lan/development/_layouts/15/DocIdRedir.aspx?ID=YRR7S5RA3EMT-4-2635</Url>
      <Description>YRR7S5RA3EMT-4-2635</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Tableau Document" ma:contentTypeID="0x010100F510592B88785F47B9543416BF59C85A000954B1BB9C78F2458B3FA01C126EF3F4" ma:contentTypeVersion="9" ma:contentTypeDescription="" ma:contentTypeScope="" ma:versionID="472eeda26b46da730364d78e5e085e34">
  <xsd:schema xmlns:xsd="http://www.w3.org/2001/XMLSchema" xmlns:xs="http://www.w3.org/2001/XMLSchema" xmlns:p="http://schemas.microsoft.com/office/2006/metadata/properties" xmlns:ns2="8f5d7798-7821-43a6-a985-13101876e817" xmlns:ns3="082e1078-9f74-49a2-8369-39099c44de56" targetNamespace="http://schemas.microsoft.com/office/2006/metadata/properties" ma:root="true" ma:fieldsID="ec335ab5fc2bab7394a7595f490905bd" ns2:_="" ns3:_="">
    <xsd:import namespace="8f5d7798-7821-43a6-a985-13101876e817"/>
    <xsd:import namespace="082e1078-9f74-49a2-8369-39099c44de56"/>
    <xsd:element name="properties">
      <xsd:complexType>
        <xsd:sequence>
          <xsd:element name="documentManagement">
            <xsd:complexType>
              <xsd:all>
                <xsd:element ref="ns2:n8e15f960ce64786886faaeede23cb19" minOccurs="0"/>
                <xsd:element ref="ns2:TaxCatchAll" minOccurs="0"/>
                <xsd:element ref="ns2:TaxCatchAllLabel" minOccurs="0"/>
                <xsd:element ref="ns2:d7c70b0ed11447c597c34d4c1f41e9cd" minOccurs="0"/>
                <xsd:element ref="ns2:m87bee75e4374e339922d70764268e24" minOccurs="0"/>
                <xsd:element ref="ns2:j89f38c15dce4d319549dc3776cbf89a" minOccurs="0"/>
                <xsd:element ref="ns2:d9cacc74e1e44e54a490d96812b0caac" minOccurs="0"/>
                <xsd:element ref="ns2:TaxKeywordTaxHTField" minOccurs="0"/>
                <xsd:element ref="ns2:_dlc_DocId" minOccurs="0"/>
                <xsd:element ref="ns2:_dlc_DocIdUrl" minOccurs="0"/>
                <xsd:element ref="ns2:_dlc_DocIdPersistId" minOccurs="0"/>
                <xsd:element ref="ns3:he78203ea28d454db387e2db948ab6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d7798-7821-43a6-a985-13101876e817" elementFormDefault="qualified">
    <xsd:import namespace="http://schemas.microsoft.com/office/2006/documentManagement/types"/>
    <xsd:import namespace="http://schemas.microsoft.com/office/infopath/2007/PartnerControls"/>
    <xsd:element name="n8e15f960ce64786886faaeede23cb19" ma:index="9" nillable="true" ma:taxonomy="true" ma:internalName="n8e15f960ce64786886faaeede23cb19" ma:taxonomyFieldName="Review_x0020_Status1" ma:displayName="Review Status" ma:default="" ma:fieldId="{78e15f96-0ce6-4786-886f-aaeede23cb19}" ma:sspId="53868d9d-ed24-45ac-9479-545e17389b59" ma:termSetId="c47ab3f6-7121-433a-8988-fee1a18002b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9da5cc64-91ec-4401-86e7-396541249071}" ma:internalName="TaxCatchAll" ma:showField="CatchAllData"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9da5cc64-91ec-4401-86e7-396541249071}" ma:internalName="TaxCatchAllLabel" ma:readOnly="true" ma:showField="CatchAllDataLabel"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d7c70b0ed11447c597c34d4c1f41e9cd" ma:index="13" nillable="true" ma:taxonomy="true" ma:internalName="d7c70b0ed11447c597c34d4c1f41e9cd" ma:taxonomyFieldName="Online" ma:displayName="Feature Team" ma:default="" ma:fieldId="{d7c70b0e-d114-47c5-97c3-4d4c1f41e9cd}" ma:sspId="53868d9d-ed24-45ac-9479-545e17389b59" ma:termSetId="fff5c8ec-db90-4d10-bd22-e3bd600627d8" ma:anchorId="00000000-0000-0000-0000-000000000000" ma:open="false" ma:isKeyword="false">
      <xsd:complexType>
        <xsd:sequence>
          <xsd:element ref="pc:Terms" minOccurs="0" maxOccurs="1"/>
        </xsd:sequence>
      </xsd:complexType>
    </xsd:element>
    <xsd:element name="m87bee75e4374e339922d70764268e24" ma:index="15" nillable="true" ma:taxonomy="true" ma:internalName="m87bee75e4374e339922d70764268e24" ma:taxonomyFieldName="Document_x0020_Category1" ma:displayName="Document Category" ma:default="" ma:fieldId="{687bee75-e437-4e33-9922-d70764268e24}" ma:sspId="53868d9d-ed24-45ac-9479-545e17389b59" ma:termSetId="e0d09c6e-2a7d-47b7-8487-d162cbc417d0" ma:anchorId="00000000-0000-0000-0000-000000000000" ma:open="false" ma:isKeyword="false">
      <xsd:complexType>
        <xsd:sequence>
          <xsd:element ref="pc:Terms" minOccurs="0" maxOccurs="1"/>
        </xsd:sequence>
      </xsd:complexType>
    </xsd:element>
    <xsd:element name="j89f38c15dce4d319549dc3776cbf89a" ma:index="17" nillable="true" ma:taxonomy="true" ma:internalName="j89f38c15dce4d319549dc3776cbf89a" ma:taxonomyFieldName="Tableau_x0020_Release0" ma:displayName="Tableau Release" ma:default="" ma:fieldId="{389f38c1-5dce-4d31-9549-dc3776cbf89a}" ma:sspId="53868d9d-ed24-45ac-9479-545e17389b59" ma:termSetId="65e12399-5799-4fd7-b877-95414072db10" ma:anchorId="00000000-0000-0000-0000-000000000000" ma:open="false" ma:isKeyword="false">
      <xsd:complexType>
        <xsd:sequence>
          <xsd:element ref="pc:Terms" minOccurs="0" maxOccurs="1"/>
        </xsd:sequence>
      </xsd:complexType>
    </xsd:element>
    <xsd:element name="d9cacc74e1e44e54a490d96812b0caac" ma:index="19" nillable="true" ma:taxonomy="true" ma:internalName="d9cacc74e1e44e54a490d96812b0caac" ma:taxonomyFieldName="Feature_x0020_Name" ma:displayName="Feature Name" ma:default="" ma:fieldId="{d9cacc74-e1e4-4e54-a490-d96812b0caac}" ma:sspId="53868d9d-ed24-45ac-9479-545e17389b59" ma:termSetId="4f336ba5-4c69-46b1-91d8-0982d276e130" ma:anchorId="00000000-0000-0000-0000-000000000000" ma:open="tru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fieldId="{23f27201-bee3-471e-b2e7-b64fd8b7ca38}" ma:taxonomyMulti="true" ma:sspId="53868d9d-ed24-45ac-9479-545e17389b59" ma:termSetId="00000000-0000-0000-0000-000000000000" ma:anchorId="00000000-0000-0000-0000-000000000000" ma:open="true" ma:isKeyword="true">
      <xsd:complexType>
        <xsd:sequence>
          <xsd:element ref="pc:Terms" minOccurs="0" maxOccurs="1"/>
        </xsd:sequence>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82e1078-9f74-49a2-8369-39099c44de56" elementFormDefault="qualified">
    <xsd:import namespace="http://schemas.microsoft.com/office/2006/documentManagement/types"/>
    <xsd:import namespace="http://schemas.microsoft.com/office/infopath/2007/PartnerControls"/>
    <xsd:element name="he78203ea28d454db387e2db948ab676" ma:index="27" nillable="true" ma:taxonomy="true" ma:internalName="he78203ea28d454db387e2db948ab676" ma:taxonomyFieldName="Doc_x0020_Life_x0020_Cycle" ma:displayName="Archive" ma:readOnly="false" ma:default="" ma:fieldId="{1e78203e-a28d-454d-b387-e2db948ab676}" ma:sspId="53868d9d-ed24-45ac-9479-545e17389b59" ma:termSetId="1a9aaad6-de07-48c2-9ad9-ff1d1852a5a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Risk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purl.org/dc/dcmitype/"/>
    <ds:schemaRef ds:uri="http://purl.org/dc/elements/1.1/"/>
    <ds:schemaRef ds:uri="http://purl.org/dc/terms/"/>
    <ds:schemaRef ds:uri="http://schemas.microsoft.com/office/infopath/2007/PartnerControls"/>
    <ds:schemaRef ds:uri="082e1078-9f74-49a2-8369-39099c44de56"/>
    <ds:schemaRef ds:uri="8f5d7798-7821-43a6-a985-13101876e81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8281F4F-E2D6-40B7-8253-0CBC42340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d7798-7821-43a6-a985-13101876e817"/>
    <ds:schemaRef ds:uri="082e1078-9f74-49a2-8369-39099c44de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0DF9C7-60B4-4437-900E-4753855F8CD3}">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31049</TotalTime>
  <Words>5610</Words>
  <Application>Microsoft Office PowerPoint</Application>
  <PresentationFormat>Custom</PresentationFormat>
  <Paragraphs>658</Paragraphs>
  <Slides>89</Slides>
  <Notes>73</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89</vt:i4>
      </vt:variant>
    </vt:vector>
  </HeadingPairs>
  <TitlesOfParts>
    <vt:vector size="100" baseType="lpstr">
      <vt:lpstr>Arial</vt:lpstr>
      <vt:lpstr>Arial Black</vt:lpstr>
      <vt:lpstr>Consolas</vt:lpstr>
      <vt:lpstr>Mistral</vt:lpstr>
      <vt:lpstr>Segoe UI</vt:lpstr>
      <vt:lpstr>Tableau_Conference_2015_Template_16x9 - Artitudes</vt:lpstr>
      <vt:lpstr>1_Tableau_Conference_2015_Template_16x9 - Artitudes</vt:lpstr>
      <vt:lpstr>2_Tableau_Conference_2015_Template_16x9 - Artitudes</vt:lpstr>
      <vt:lpstr>3_Tableau_Conference_2015_Template_16x9 - Artitudes</vt:lpstr>
      <vt:lpstr>4_Tableau_Conference_2015_Template_16x9 - Artitudes</vt:lpstr>
      <vt:lpstr>5_Tableau_Conference_2015_Template_16x9 - Artitudes</vt:lpstr>
      <vt:lpstr>DATAVIZ 300  Week 2: The Role of Visualizations</vt:lpstr>
      <vt:lpstr>PowerPoint Presentation</vt:lpstr>
      <vt:lpstr>Today’s Lesson:  Visualization in Decision Making  What makes Good Visualizations  Distortion in Visualization Discussion Capstone Project Homework</vt:lpstr>
      <vt:lpstr>Epistemic   Activity intended to uncover new information</vt:lpstr>
      <vt:lpstr>PowerPoint Presentation</vt:lpstr>
      <vt:lpstr>Cycle of Visual Analysis</vt:lpstr>
      <vt:lpstr>Computer 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Good answers lead to more good questions.</vt:lpstr>
      <vt:lpstr>Things To Consider</vt:lpstr>
      <vt:lpstr>Things To Consider</vt:lpstr>
      <vt:lpstr>PowerPoint Presentation</vt:lpstr>
      <vt:lpstr>What Data do you have?</vt:lpstr>
      <vt:lpstr>What do you want to know about your data?</vt:lpstr>
      <vt:lpstr>Possible Questions What ___ is the best and worse?    Max/Min How has ____ changed over time?   Temporal Patterns What _____ stands out from the rest?   Outliers What makes ____ different from ____?   Clustering How are ___ and ____ related to each other?  Correlation What’s the breakdown for _____?   Distributions</vt:lpstr>
      <vt:lpstr>Possible Questions What ___ is the best and worse?    Bar Chart How has ____ changed over time?   Line Graph What _____ stands out from the rest?   Scatter Plot What makes ____ different from ____?   Scatter w/ Shapes How are ___ and ____ related to each other?  Scatter w/ Trend What’s the breakdown for _____?   Tree maps</vt:lpstr>
      <vt:lpstr>What visualization method should you use?</vt:lpstr>
      <vt:lpstr>What do you see and does it make sense?</vt:lpstr>
      <vt:lpstr>PowerPoint Presentation</vt:lpstr>
      <vt:lpstr>Summarize…  1. Start from the Question 2. Find a data source 3. Explore to understand the data  4. Identify the story 5. Think about how best to tell it 6. Build it. 7. Iterate for clarity.</vt:lpstr>
      <vt:lpstr>Today’s Lesson:  Visualization in Decision Making  What makes Good Visualizations  Distortion in Visualization Discussion Capstone Project Homework</vt:lpstr>
      <vt:lpstr>content / structure / presentation </vt:lpstr>
      <vt:lpstr>4 Elements of a Viz: Visual Cues Coordinate Systems Scale Context  Data is the driving force behind them.</vt:lpstr>
      <vt:lpstr>PowerPoint Presentation</vt:lpstr>
      <vt:lpstr>Visual Cues</vt:lpstr>
      <vt:lpstr>PowerPoint Presentation</vt:lpstr>
      <vt:lpstr>Coordinate System</vt:lpstr>
      <vt:lpstr>PowerPoint Presentation</vt:lpstr>
      <vt:lpstr>Scale</vt:lpstr>
      <vt:lpstr>PowerPoint Presentation</vt:lpstr>
      <vt:lpstr>PowerPoint Presentation</vt:lpstr>
      <vt:lpstr>Context</vt:lpstr>
      <vt:lpstr>BREAK</vt:lpstr>
      <vt:lpstr>Today’s Lesson:  Visualization in Decision Making  What makes Good Visualizations  Distortion in Visualization Discussion Capstone Project Homework</vt:lpstr>
      <vt:lpstr>PowerPoint Presentation</vt:lpstr>
      <vt:lpstr>PowerPoint Presentation</vt:lpstr>
      <vt:lpstr>Truncated</vt:lpstr>
      <vt:lpstr>Inverted</vt:lpstr>
      <vt:lpstr>Aspect Ratio</vt:lpstr>
      <vt:lpstr>Area</vt:lpstr>
      <vt:lpstr>The Experiment</vt:lpstr>
      <vt:lpstr>PowerPoint Presentation</vt:lpstr>
      <vt:lpstr>PowerPoint Presentation</vt:lpstr>
      <vt:lpstr>Framing….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Patrick Ball Human Rights  Data Analysis Group </vt:lpstr>
      <vt:lpstr>Geetanjali Misra</vt:lpstr>
      <vt:lpstr>PowerPoint Presentation</vt:lpstr>
      <vt:lpstr>PowerPoint Presentation</vt:lpstr>
      <vt:lpstr>https://tc14.tableau.com/schedule/content/910 </vt:lpstr>
      <vt:lpstr>Today’s Lesson:  Visualization in Decision Making  What makes Good Visualizations  Distortion in Visualization Discussion Capstone Project Homework</vt:lpstr>
      <vt:lpstr>“Use data visualization to generate ideas not truth. Data visualization is a creativity tool.” - Enrico Bertini  Do you agree or disagree?  Why?</vt:lpstr>
      <vt:lpstr>“Do you agree with Tufte that…  “Creating or consuming a presentation  [of data] is also an intellectual and a moral activity.” </vt:lpstr>
      <vt:lpstr>Today’s Lesson:  Visualization in Decision Making  What makes Good Visualizations  Distortion in Visualization Discussion Capstone Project Homework</vt:lpstr>
      <vt:lpstr>“…We refer to a way of life in an integrated domain where hunches, cut-and-try, intangibles, and the human “feel for a situation” usefully co-exist with powerful concepts, streamlined terminology and notation, sophisticated methods, and high-powered electronic aids.”  -      Douglas Engelbart</vt:lpstr>
      <vt:lpstr>The use of computer-supported, interactive, visual representations of abstract data to amplify cognition.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 a Project:</vt:lpstr>
      <vt:lpstr>Summarize…  1. Start from the Question 2. Find a data source 3. Explore to understand the data  4. Identify the story 5. Think about how best to tell it 6. Build it. 7. Iterate for clarity.</vt:lpstr>
      <vt:lpstr>Today’s Lesson:  Visualization in Decision Making  What makes Good Visualizations  Distortion in Visualization Discussion Capstone Project Homework</vt:lpstr>
      <vt:lpstr>VizWiz</vt:lpstr>
      <vt:lpstr>Goal: Apply the principals from today to the data provided to create an interactive Epistemic visualization that helps viewers uncover unknown truths.</vt:lpstr>
      <vt:lpstr>What is the judging criteria?  Practicality / Relevance Easy to interpret. Answers a question.  Storytelling A single, coherent story accurately representing the data.  Innovative use of Tableau Visualization types, interactivity, and creativity.  Design performance, beauty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Vanessa Au</dc:creator>
  <cp:keywords>Tableau Conference 2015</cp:keywords>
  <cp:lastModifiedBy>Ashley Howard</cp:lastModifiedBy>
  <cp:revision>309</cp:revision>
  <cp:lastPrinted>2016-04-05T23:25:12Z</cp:lastPrinted>
  <dcterms:created xsi:type="dcterms:W3CDTF">2015-08-07T23:21:18Z</dcterms:created>
  <dcterms:modified xsi:type="dcterms:W3CDTF">2016-04-12T21:29:49Z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0x010100F510592B88785F47B9543416BF59C85A000954B1BB9C78F2458B3FA01C126EF3F4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1448;#Tableau Conference 2015|e9ba4fc4-0c2a-4403-b13e-7d643ac0c45b</vt:lpwstr>
  </property>
  <property fmtid="{D5CDD505-2E9C-101B-9397-08002B2CF9AE}" pid="12" name="_dlc_DocIdItemGuid">
    <vt:lpwstr>0a65b257-e4e2-49e1-8038-5a4580b3ee97</vt:lpwstr>
  </property>
  <property fmtid="{D5CDD505-2E9C-101B-9397-08002B2CF9AE}" pid="13" name="Review_x0020_Status1">
    <vt:lpwstr/>
  </property>
  <property fmtid="{D5CDD505-2E9C-101B-9397-08002B2CF9AE}" pid="14" name="Document_x0020_Category1">
    <vt:lpwstr/>
  </property>
  <property fmtid="{D5CDD505-2E9C-101B-9397-08002B2CF9AE}" pid="15" name="Tableau_x0020_Release0">
    <vt:lpwstr/>
  </property>
  <property fmtid="{D5CDD505-2E9C-101B-9397-08002B2CF9AE}" pid="16" name="Feature_x0020_Name">
    <vt:lpwstr/>
  </property>
  <property fmtid="{D5CDD505-2E9C-101B-9397-08002B2CF9AE}" pid="17" name="Doc_x0020_Life_x0020_Cycle">
    <vt:lpwstr/>
  </property>
  <property fmtid="{D5CDD505-2E9C-101B-9397-08002B2CF9AE}" pid="18" name="Online">
    <vt:lpwstr/>
  </property>
  <property fmtid="{D5CDD505-2E9C-101B-9397-08002B2CF9AE}" pid="19" name="Tableau Release0">
    <vt:lpwstr/>
  </property>
  <property fmtid="{D5CDD505-2E9C-101B-9397-08002B2CF9AE}" pid="20" name="Review Status1">
    <vt:lpwstr/>
  </property>
  <property fmtid="{D5CDD505-2E9C-101B-9397-08002B2CF9AE}" pid="21" name="Document Category1">
    <vt:lpwstr/>
  </property>
  <property fmtid="{D5CDD505-2E9C-101B-9397-08002B2CF9AE}" pid="22" name="Doc Life Cycle">
    <vt:lpwstr/>
  </property>
  <property fmtid="{D5CDD505-2E9C-101B-9397-08002B2CF9AE}" pid="23" name="Feature Name">
    <vt:lpwstr/>
  </property>
</Properties>
</file>